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7" r:id="rId2"/>
    <p:sldId id="258" r:id="rId3"/>
    <p:sldId id="259" r:id="rId4"/>
    <p:sldId id="260" r:id="rId5"/>
    <p:sldId id="261" r:id="rId6"/>
    <p:sldId id="262" r:id="rId7"/>
    <p:sldId id="263" r:id="rId8"/>
    <p:sldId id="264" r:id="rId9"/>
    <p:sldId id="265" r:id="rId10"/>
    <p:sldId id="306" r:id="rId11"/>
    <p:sldId id="307" r:id="rId12"/>
    <p:sldId id="276" r:id="rId13"/>
    <p:sldId id="277" r:id="rId14"/>
    <p:sldId id="278" r:id="rId15"/>
    <p:sldId id="280" r:id="rId16"/>
    <p:sldId id="279"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304" r:id="rId35"/>
    <p:sldId id="298" r:id="rId36"/>
    <p:sldId id="299" r:id="rId37"/>
    <p:sldId id="270" r:id="rId38"/>
    <p:sldId id="302" r:id="rId39"/>
    <p:sldId id="303" r:id="rId40"/>
    <p:sldId id="271" r:id="rId41"/>
    <p:sldId id="301" r:id="rId42"/>
    <p:sldId id="272" r:id="rId43"/>
    <p:sldId id="27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434" autoAdjust="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81E8BE-1FE4-4BCF-B607-6AF6C6F91490}" type="datetimeFigureOut">
              <a:rPr lang="en-IN" smtClean="0"/>
              <a:t>09-11-2021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E41518-1DE0-458D-8AE8-E3F3BAF2365F}" type="slidenum">
              <a:rPr lang="en-IN" smtClean="0"/>
              <a:t>‹#›</a:t>
            </a:fld>
            <a:endParaRPr lang="en-IN"/>
          </a:p>
        </p:txBody>
      </p:sp>
    </p:spTree>
    <p:extLst>
      <p:ext uri="{BB962C8B-B14F-4D97-AF65-F5344CB8AC3E}">
        <p14:creationId xmlns:p14="http://schemas.microsoft.com/office/powerpoint/2010/main" val="916188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238FA3-189B-4AA8-9E46-1FED810FB611}" type="slidenum">
              <a:rPr lang="en-US" smtClean="0"/>
              <a:t>7</a:t>
            </a:fld>
            <a:endParaRPr lang="en-US"/>
          </a:p>
        </p:txBody>
      </p:sp>
    </p:spTree>
    <p:extLst>
      <p:ext uri="{BB962C8B-B14F-4D97-AF65-F5344CB8AC3E}">
        <p14:creationId xmlns:p14="http://schemas.microsoft.com/office/powerpoint/2010/main" val="3958617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CE41518-1DE0-458D-8AE8-E3F3BAF2365F}" type="slidenum">
              <a:rPr lang="en-IN" smtClean="0"/>
              <a:t>22</a:t>
            </a:fld>
            <a:endParaRPr lang="en-IN"/>
          </a:p>
        </p:txBody>
      </p:sp>
    </p:spTree>
    <p:extLst>
      <p:ext uri="{BB962C8B-B14F-4D97-AF65-F5344CB8AC3E}">
        <p14:creationId xmlns:p14="http://schemas.microsoft.com/office/powerpoint/2010/main" val="1807193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CE41518-1DE0-458D-8AE8-E3F3BAF2365F}" type="slidenum">
              <a:rPr lang="en-IN" smtClean="0"/>
              <a:t>23</a:t>
            </a:fld>
            <a:endParaRPr lang="en-IN"/>
          </a:p>
        </p:txBody>
      </p:sp>
    </p:spTree>
    <p:extLst>
      <p:ext uri="{BB962C8B-B14F-4D97-AF65-F5344CB8AC3E}">
        <p14:creationId xmlns:p14="http://schemas.microsoft.com/office/powerpoint/2010/main" val="1055375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8B3DD858-267E-49ED-9044-558DB9582EE7}"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a:t>
            </a:fld>
            <a:endParaRPr lang="en-IN"/>
          </a:p>
        </p:txBody>
      </p:sp>
    </p:spTree>
    <p:extLst>
      <p:ext uri="{BB962C8B-B14F-4D97-AF65-F5344CB8AC3E}">
        <p14:creationId xmlns:p14="http://schemas.microsoft.com/office/powerpoint/2010/main" val="1270456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87A16CB-1635-4F97-9CAC-A0C80DF0E0F7}"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a:t>
            </a:fld>
            <a:endParaRPr lang="en-IN"/>
          </a:p>
        </p:txBody>
      </p:sp>
    </p:spTree>
    <p:extLst>
      <p:ext uri="{BB962C8B-B14F-4D97-AF65-F5344CB8AC3E}">
        <p14:creationId xmlns:p14="http://schemas.microsoft.com/office/powerpoint/2010/main" val="3992765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1DE6161-4CCF-4AFE-90A6-40E4003A56FA}"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a:t>
            </a:fld>
            <a:endParaRPr lang="en-IN"/>
          </a:p>
        </p:txBody>
      </p:sp>
    </p:spTree>
    <p:extLst>
      <p:ext uri="{BB962C8B-B14F-4D97-AF65-F5344CB8AC3E}">
        <p14:creationId xmlns:p14="http://schemas.microsoft.com/office/powerpoint/2010/main" val="2378067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638C306-7BB9-45FC-8407-94F619FC7013}"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a:t>
            </a:fld>
            <a:endParaRPr lang="en-IN"/>
          </a:p>
        </p:txBody>
      </p:sp>
    </p:spTree>
    <p:extLst>
      <p:ext uri="{BB962C8B-B14F-4D97-AF65-F5344CB8AC3E}">
        <p14:creationId xmlns:p14="http://schemas.microsoft.com/office/powerpoint/2010/main" val="3293785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33638D-6F26-4DDE-86B0-F9849EEA6531}"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a:t>
            </a:fld>
            <a:endParaRPr lang="en-IN"/>
          </a:p>
        </p:txBody>
      </p:sp>
    </p:spTree>
    <p:extLst>
      <p:ext uri="{BB962C8B-B14F-4D97-AF65-F5344CB8AC3E}">
        <p14:creationId xmlns:p14="http://schemas.microsoft.com/office/powerpoint/2010/main" val="3369890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C07E238C-3FF5-41EB-B5B5-0EEF2E1CD121}" type="datetime1">
              <a:rPr lang="en-IN" smtClean="0"/>
              <a:t>09-11-2021</a:t>
            </a:fld>
            <a:endParaRPr lang="en-IN"/>
          </a:p>
        </p:txBody>
      </p:sp>
      <p:sp>
        <p:nvSpPr>
          <p:cNvPr id="6" name="Footer Placeholder 5"/>
          <p:cNvSpPr>
            <a:spLocks noGrp="1"/>
          </p:cNvSpPr>
          <p:nvPr>
            <p:ph type="ftr" sz="quarter" idx="11"/>
          </p:nvPr>
        </p:nvSpPr>
        <p:spPr/>
        <p:txBody>
          <a:bodyPr/>
          <a:lstStyle/>
          <a:p>
            <a:r>
              <a:rPr lang="en-IN" smtClean="0"/>
              <a:t>Department of CSE</a:t>
            </a:r>
            <a:endParaRPr lang="en-IN"/>
          </a:p>
        </p:txBody>
      </p:sp>
      <p:sp>
        <p:nvSpPr>
          <p:cNvPr id="7" name="Slide Number Placeholder 6"/>
          <p:cNvSpPr>
            <a:spLocks noGrp="1"/>
          </p:cNvSpPr>
          <p:nvPr>
            <p:ph type="sldNum" sz="quarter" idx="12"/>
          </p:nvPr>
        </p:nvSpPr>
        <p:spPr/>
        <p:txBody>
          <a:bodyPr/>
          <a:lstStyle/>
          <a:p>
            <a:fld id="{ABFEEFD3-1491-4D02-90C8-9102ED4C869A}" type="slidenum">
              <a:rPr lang="en-IN" smtClean="0"/>
              <a:t>‹#›</a:t>
            </a:fld>
            <a:endParaRPr lang="en-IN"/>
          </a:p>
        </p:txBody>
      </p:sp>
    </p:spTree>
    <p:extLst>
      <p:ext uri="{BB962C8B-B14F-4D97-AF65-F5344CB8AC3E}">
        <p14:creationId xmlns:p14="http://schemas.microsoft.com/office/powerpoint/2010/main" val="3013092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6858399-B1ED-4D97-BD07-A77D1E689672}" type="datetime1">
              <a:rPr lang="en-IN" smtClean="0"/>
              <a:t>09-11-2021</a:t>
            </a:fld>
            <a:endParaRPr lang="en-IN"/>
          </a:p>
        </p:txBody>
      </p:sp>
      <p:sp>
        <p:nvSpPr>
          <p:cNvPr id="8" name="Footer Placeholder 7"/>
          <p:cNvSpPr>
            <a:spLocks noGrp="1"/>
          </p:cNvSpPr>
          <p:nvPr>
            <p:ph type="ftr" sz="quarter" idx="11"/>
          </p:nvPr>
        </p:nvSpPr>
        <p:spPr/>
        <p:txBody>
          <a:bodyPr/>
          <a:lstStyle/>
          <a:p>
            <a:r>
              <a:rPr lang="en-IN" smtClean="0"/>
              <a:t>Department of CSE</a:t>
            </a:r>
            <a:endParaRPr lang="en-IN"/>
          </a:p>
        </p:txBody>
      </p:sp>
      <p:sp>
        <p:nvSpPr>
          <p:cNvPr id="9" name="Slide Number Placeholder 8"/>
          <p:cNvSpPr>
            <a:spLocks noGrp="1"/>
          </p:cNvSpPr>
          <p:nvPr>
            <p:ph type="sldNum" sz="quarter" idx="12"/>
          </p:nvPr>
        </p:nvSpPr>
        <p:spPr/>
        <p:txBody>
          <a:bodyPr/>
          <a:lstStyle/>
          <a:p>
            <a:fld id="{ABFEEFD3-1491-4D02-90C8-9102ED4C869A}" type="slidenum">
              <a:rPr lang="en-IN" smtClean="0"/>
              <a:t>‹#›</a:t>
            </a:fld>
            <a:endParaRPr lang="en-IN"/>
          </a:p>
        </p:txBody>
      </p:sp>
    </p:spTree>
    <p:extLst>
      <p:ext uri="{BB962C8B-B14F-4D97-AF65-F5344CB8AC3E}">
        <p14:creationId xmlns:p14="http://schemas.microsoft.com/office/powerpoint/2010/main" val="3134351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85CC484-AB58-4F0C-867E-EA26EEFD823D}" type="datetime1">
              <a:rPr lang="en-IN" smtClean="0"/>
              <a:t>09-11-2021</a:t>
            </a:fld>
            <a:endParaRPr lang="en-IN"/>
          </a:p>
        </p:txBody>
      </p:sp>
      <p:sp>
        <p:nvSpPr>
          <p:cNvPr id="4" name="Footer Placeholder 3"/>
          <p:cNvSpPr>
            <a:spLocks noGrp="1"/>
          </p:cNvSpPr>
          <p:nvPr>
            <p:ph type="ftr" sz="quarter" idx="11"/>
          </p:nvPr>
        </p:nvSpPr>
        <p:spPr/>
        <p:txBody>
          <a:bodyPr/>
          <a:lstStyle/>
          <a:p>
            <a:r>
              <a:rPr lang="en-IN" smtClean="0"/>
              <a:t>Department of CSE</a:t>
            </a:r>
            <a:endParaRPr lang="en-IN"/>
          </a:p>
        </p:txBody>
      </p:sp>
      <p:sp>
        <p:nvSpPr>
          <p:cNvPr id="5" name="Slide Number Placeholder 4"/>
          <p:cNvSpPr>
            <a:spLocks noGrp="1"/>
          </p:cNvSpPr>
          <p:nvPr>
            <p:ph type="sldNum" sz="quarter" idx="12"/>
          </p:nvPr>
        </p:nvSpPr>
        <p:spPr/>
        <p:txBody>
          <a:bodyPr/>
          <a:lstStyle/>
          <a:p>
            <a:fld id="{ABFEEFD3-1491-4D02-90C8-9102ED4C869A}" type="slidenum">
              <a:rPr lang="en-IN" smtClean="0"/>
              <a:t>‹#›</a:t>
            </a:fld>
            <a:endParaRPr lang="en-IN"/>
          </a:p>
        </p:txBody>
      </p:sp>
    </p:spTree>
    <p:extLst>
      <p:ext uri="{BB962C8B-B14F-4D97-AF65-F5344CB8AC3E}">
        <p14:creationId xmlns:p14="http://schemas.microsoft.com/office/powerpoint/2010/main" val="12633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8C59B1-E7AF-4344-9213-DCDCBE3D6F5B}" type="datetime1">
              <a:rPr lang="en-IN" smtClean="0"/>
              <a:t>09-11-2021</a:t>
            </a:fld>
            <a:endParaRPr lang="en-IN"/>
          </a:p>
        </p:txBody>
      </p:sp>
      <p:sp>
        <p:nvSpPr>
          <p:cNvPr id="3" name="Footer Placeholder 2"/>
          <p:cNvSpPr>
            <a:spLocks noGrp="1"/>
          </p:cNvSpPr>
          <p:nvPr>
            <p:ph type="ftr" sz="quarter" idx="11"/>
          </p:nvPr>
        </p:nvSpPr>
        <p:spPr/>
        <p:txBody>
          <a:bodyPr/>
          <a:lstStyle/>
          <a:p>
            <a:r>
              <a:rPr lang="en-IN" smtClean="0"/>
              <a:t>Department of CSE</a:t>
            </a:r>
            <a:endParaRPr lang="en-IN"/>
          </a:p>
        </p:txBody>
      </p:sp>
      <p:sp>
        <p:nvSpPr>
          <p:cNvPr id="4" name="Slide Number Placeholder 3"/>
          <p:cNvSpPr>
            <a:spLocks noGrp="1"/>
          </p:cNvSpPr>
          <p:nvPr>
            <p:ph type="sldNum" sz="quarter" idx="12"/>
          </p:nvPr>
        </p:nvSpPr>
        <p:spPr/>
        <p:txBody>
          <a:bodyPr/>
          <a:lstStyle/>
          <a:p>
            <a:fld id="{ABFEEFD3-1491-4D02-90C8-9102ED4C869A}" type="slidenum">
              <a:rPr lang="en-IN" smtClean="0"/>
              <a:t>‹#›</a:t>
            </a:fld>
            <a:endParaRPr lang="en-IN"/>
          </a:p>
        </p:txBody>
      </p:sp>
    </p:spTree>
    <p:extLst>
      <p:ext uri="{BB962C8B-B14F-4D97-AF65-F5344CB8AC3E}">
        <p14:creationId xmlns:p14="http://schemas.microsoft.com/office/powerpoint/2010/main" val="4221726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130B6D-B39C-4A55-B165-5CA3F5586EAE}" type="datetime1">
              <a:rPr lang="en-IN" smtClean="0"/>
              <a:t>09-11-2021</a:t>
            </a:fld>
            <a:endParaRPr lang="en-IN"/>
          </a:p>
        </p:txBody>
      </p:sp>
      <p:sp>
        <p:nvSpPr>
          <p:cNvPr id="6" name="Footer Placeholder 5"/>
          <p:cNvSpPr>
            <a:spLocks noGrp="1"/>
          </p:cNvSpPr>
          <p:nvPr>
            <p:ph type="ftr" sz="quarter" idx="11"/>
          </p:nvPr>
        </p:nvSpPr>
        <p:spPr/>
        <p:txBody>
          <a:bodyPr/>
          <a:lstStyle/>
          <a:p>
            <a:r>
              <a:rPr lang="en-IN" smtClean="0"/>
              <a:t>Department of CSE</a:t>
            </a:r>
            <a:endParaRPr lang="en-IN"/>
          </a:p>
        </p:txBody>
      </p:sp>
      <p:sp>
        <p:nvSpPr>
          <p:cNvPr id="7" name="Slide Number Placeholder 6"/>
          <p:cNvSpPr>
            <a:spLocks noGrp="1"/>
          </p:cNvSpPr>
          <p:nvPr>
            <p:ph type="sldNum" sz="quarter" idx="12"/>
          </p:nvPr>
        </p:nvSpPr>
        <p:spPr/>
        <p:txBody>
          <a:bodyPr/>
          <a:lstStyle/>
          <a:p>
            <a:fld id="{ABFEEFD3-1491-4D02-90C8-9102ED4C869A}" type="slidenum">
              <a:rPr lang="en-IN" smtClean="0"/>
              <a:t>‹#›</a:t>
            </a:fld>
            <a:endParaRPr lang="en-IN"/>
          </a:p>
        </p:txBody>
      </p:sp>
    </p:spTree>
    <p:extLst>
      <p:ext uri="{BB962C8B-B14F-4D97-AF65-F5344CB8AC3E}">
        <p14:creationId xmlns:p14="http://schemas.microsoft.com/office/powerpoint/2010/main" val="3691724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473CAA-BC8E-471F-AC9D-9FF8BD590199}" type="datetime1">
              <a:rPr lang="en-IN" smtClean="0"/>
              <a:t>09-11-2021</a:t>
            </a:fld>
            <a:endParaRPr lang="en-IN"/>
          </a:p>
        </p:txBody>
      </p:sp>
      <p:sp>
        <p:nvSpPr>
          <p:cNvPr id="6" name="Footer Placeholder 5"/>
          <p:cNvSpPr>
            <a:spLocks noGrp="1"/>
          </p:cNvSpPr>
          <p:nvPr>
            <p:ph type="ftr" sz="quarter" idx="11"/>
          </p:nvPr>
        </p:nvSpPr>
        <p:spPr/>
        <p:txBody>
          <a:bodyPr/>
          <a:lstStyle/>
          <a:p>
            <a:r>
              <a:rPr lang="en-IN" smtClean="0"/>
              <a:t>Department of CSE</a:t>
            </a:r>
            <a:endParaRPr lang="en-IN"/>
          </a:p>
        </p:txBody>
      </p:sp>
      <p:sp>
        <p:nvSpPr>
          <p:cNvPr id="7" name="Slide Number Placeholder 6"/>
          <p:cNvSpPr>
            <a:spLocks noGrp="1"/>
          </p:cNvSpPr>
          <p:nvPr>
            <p:ph type="sldNum" sz="quarter" idx="12"/>
          </p:nvPr>
        </p:nvSpPr>
        <p:spPr/>
        <p:txBody>
          <a:bodyPr/>
          <a:lstStyle/>
          <a:p>
            <a:fld id="{ABFEEFD3-1491-4D02-90C8-9102ED4C869A}" type="slidenum">
              <a:rPr lang="en-IN" smtClean="0"/>
              <a:t>‹#›</a:t>
            </a:fld>
            <a:endParaRPr lang="en-IN"/>
          </a:p>
        </p:txBody>
      </p:sp>
    </p:spTree>
    <p:extLst>
      <p:ext uri="{BB962C8B-B14F-4D97-AF65-F5344CB8AC3E}">
        <p14:creationId xmlns:p14="http://schemas.microsoft.com/office/powerpoint/2010/main" val="4097111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9C235-D81B-4A77-B4DF-D584F65AB1D4}" type="datetime1">
              <a:rPr lang="en-IN" smtClean="0"/>
              <a:t>09-11-2021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smtClean="0"/>
              <a:t>Department of CSE</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FEEFD3-1491-4D02-90C8-9102ED4C869A}" type="slidenum">
              <a:rPr lang="en-IN" smtClean="0"/>
              <a:t>‹#›</a:t>
            </a:fld>
            <a:endParaRPr lang="en-IN"/>
          </a:p>
        </p:txBody>
      </p:sp>
    </p:spTree>
    <p:extLst>
      <p:ext uri="{BB962C8B-B14F-4D97-AF65-F5344CB8AC3E}">
        <p14:creationId xmlns:p14="http://schemas.microsoft.com/office/powerpoint/2010/main" val="3748231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9.jpg"/></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Arial" panose="020B0604020202020204" pitchFamily="34" charset="0"/>
                <a:cs typeface="Arial" panose="020B0604020202020204" pitchFamily="34" charset="0"/>
              </a:rPr>
              <a:t> </a:t>
            </a:r>
          </a:p>
        </p:txBody>
      </p:sp>
      <p:sp>
        <p:nvSpPr>
          <p:cNvPr id="11" name="Content Placeholder 10"/>
          <p:cNvSpPr>
            <a:spLocks noGrp="1"/>
          </p:cNvSpPr>
          <p:nvPr>
            <p:ph idx="1"/>
          </p:nvPr>
        </p:nvSpPr>
        <p:spPr>
          <a:xfrm>
            <a:off x="838200" y="1825625"/>
            <a:ext cx="10515600" cy="1394093"/>
          </a:xfrm>
        </p:spPr>
        <p:txBody>
          <a:bodyPr>
            <a:normAutofit/>
          </a:bodyPr>
          <a:lstStyle/>
          <a:p>
            <a:pPr marL="0" indent="0" algn="ctr">
              <a:buNone/>
            </a:pPr>
            <a:r>
              <a:rPr lang="en-US" altLang="en-IN" sz="3600" b="1" u="sng" dirty="0">
                <a:latin typeface="Times New Roman" panose="02020603050405020304" pitchFamily="18" charset="0"/>
                <a:cs typeface="Times New Roman" panose="02020603050405020304" pitchFamily="18" charset="0"/>
              </a:rPr>
              <a:t>EMAIL AUTOMATION USING </a:t>
            </a:r>
            <a:endParaRPr lang="en-US" altLang="en-IN" sz="3600" b="1" u="sng" dirty="0" smtClean="0">
              <a:latin typeface="Times New Roman" panose="02020603050405020304" pitchFamily="18" charset="0"/>
              <a:cs typeface="Times New Roman" panose="02020603050405020304" pitchFamily="18" charset="0"/>
            </a:endParaRPr>
          </a:p>
          <a:p>
            <a:pPr marL="0" indent="0" algn="ctr">
              <a:buNone/>
            </a:pPr>
            <a:r>
              <a:rPr lang="en-US" altLang="en-IN" sz="3600" b="1" u="sng" dirty="0" smtClean="0">
                <a:latin typeface="Times New Roman" panose="02020603050405020304" pitchFamily="18" charset="0"/>
                <a:cs typeface="Times New Roman" panose="02020603050405020304" pitchFamily="18" charset="0"/>
              </a:rPr>
              <a:t>BLUE PRISM</a:t>
            </a:r>
            <a:endParaRPr lang="en-US" altLang="en-IN" sz="3600" b="1" u="sng" dirty="0">
              <a:latin typeface="Times New Roman" panose="02020603050405020304" pitchFamily="18" charset="0"/>
              <a:cs typeface="Times New Roman" panose="02020603050405020304" pitchFamily="18" charset="0"/>
            </a:endParaRPr>
          </a:p>
          <a:p>
            <a:pPr marL="0" indent="0" algn="ctr">
              <a:buNone/>
            </a:pPr>
            <a:endParaRPr lang="en-US" altLang="en-IN" sz="4000" b="1" dirty="0">
              <a:latin typeface="Times New Roman" panose="02020603050405020304" pitchFamily="18" charset="0"/>
              <a:cs typeface="Times New Roman" panose="02020603050405020304" pitchFamily="18" charset="0"/>
            </a:endParaRPr>
          </a:p>
          <a:p>
            <a:endParaRPr lang="en-IN" dirty="0"/>
          </a:p>
        </p:txBody>
      </p:sp>
      <p:sp>
        <p:nvSpPr>
          <p:cNvPr id="4" name="Date Placeholder 3"/>
          <p:cNvSpPr>
            <a:spLocks noGrp="1"/>
          </p:cNvSpPr>
          <p:nvPr>
            <p:ph type="dt" sz="half" idx="10"/>
          </p:nvPr>
        </p:nvSpPr>
        <p:spPr/>
        <p:txBody>
          <a:bodyPr/>
          <a:lstStyle/>
          <a:p>
            <a:fld id="{9FE7E95F-5899-489D-988D-9EB87BE76471}" type="datetime1">
              <a:rPr lang="en-IN" sz="1600" b="1" smtClean="0"/>
              <a:t>09-11-2021</a:t>
            </a:fld>
            <a:endParaRPr lang="en-US" sz="1600" b="1" dirty="0"/>
          </a:p>
        </p:txBody>
      </p:sp>
      <p:sp>
        <p:nvSpPr>
          <p:cNvPr id="5" name="Footer Placeholder 4"/>
          <p:cNvSpPr>
            <a:spLocks noGrp="1"/>
          </p:cNvSpPr>
          <p:nvPr>
            <p:ph type="ftr" sz="quarter" idx="11"/>
          </p:nvPr>
        </p:nvSpPr>
        <p:spPr/>
        <p:txBody>
          <a:bodyPr/>
          <a:lstStyle/>
          <a:p>
            <a:r>
              <a:rPr lang="en-US" sz="1600" b="1" dirty="0"/>
              <a:t>Department of CSE</a:t>
            </a:r>
          </a:p>
        </p:txBody>
      </p:sp>
      <p:sp>
        <p:nvSpPr>
          <p:cNvPr id="6" name="Slide Number Placeholder 5"/>
          <p:cNvSpPr>
            <a:spLocks noGrp="1"/>
          </p:cNvSpPr>
          <p:nvPr>
            <p:ph type="sldNum" sz="quarter" idx="12"/>
          </p:nvPr>
        </p:nvSpPr>
        <p:spPr/>
        <p:txBody>
          <a:bodyPr/>
          <a:lstStyle/>
          <a:p>
            <a:fld id="{C0EC1BDC-9B67-430D-970A-E36C75175141}" type="slidenum">
              <a:rPr lang="en-US" sz="1600" smtClean="0"/>
              <a:t>1</a:t>
            </a:fld>
            <a:endParaRPr lang="en-US" sz="1600" dirty="0"/>
          </a:p>
        </p:txBody>
      </p:sp>
      <p:pic>
        <p:nvPicPr>
          <p:cNvPr id="9" name="Picture 8" descr="new letter head July30_2020.png"/>
          <p:cNvPicPr/>
          <p:nvPr/>
        </p:nvPicPr>
        <p:blipFill>
          <a:blip r:embed="rId2" cstate="print"/>
          <a:stretch>
            <a:fillRect/>
          </a:stretch>
        </p:blipFill>
        <p:spPr>
          <a:xfrm>
            <a:off x="0" y="74613"/>
            <a:ext cx="12192000" cy="1600200"/>
          </a:xfrm>
          <a:prstGeom prst="rect">
            <a:avLst/>
          </a:prstGeom>
        </p:spPr>
      </p:pic>
      <p:sp>
        <p:nvSpPr>
          <p:cNvPr id="12" name="TextBox 11"/>
          <p:cNvSpPr txBox="1"/>
          <p:nvPr/>
        </p:nvSpPr>
        <p:spPr>
          <a:xfrm>
            <a:off x="2837645" y="3676749"/>
            <a:ext cx="6516710" cy="120032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Project Supervisor     </a:t>
            </a:r>
            <a:r>
              <a:rPr lang="en-US">
                <a:latin typeface="Times New Roman" panose="02020603050405020304" pitchFamily="18" charset="0"/>
                <a:cs typeface="Times New Roman" panose="02020603050405020304" pitchFamily="18" charset="0"/>
              </a:rPr>
              <a:t>: </a:t>
            </a:r>
            <a:r>
              <a:rPr lang="en-US" smtClean="0">
                <a:latin typeface="Times New Roman" panose="02020603050405020304" pitchFamily="18" charset="0"/>
                <a:cs typeface="Times New Roman" panose="02020603050405020304" pitchFamily="18" charset="0"/>
              </a:rPr>
              <a:t>Dr. </a:t>
            </a:r>
            <a:r>
              <a:rPr lang="en-US" dirty="0">
                <a:latin typeface="Times New Roman" panose="02020603050405020304" pitchFamily="18" charset="0"/>
                <a:cs typeface="Times New Roman" panose="02020603050405020304" pitchFamily="18" charset="0"/>
              </a:rPr>
              <a:t>K. ASHOK KUMAR</a:t>
            </a:r>
          </a:p>
          <a:p>
            <a:pPr algn="just">
              <a:lnSpc>
                <a:spcPct val="150000"/>
              </a:lnSpc>
            </a:pPr>
            <a:r>
              <a:rPr lang="en-US" dirty="0">
                <a:latin typeface="Times New Roman" panose="02020603050405020304" pitchFamily="18" charset="0"/>
                <a:cs typeface="Times New Roman" panose="02020603050405020304" pitchFamily="18" charset="0"/>
              </a:rPr>
              <a:t>Name of the Student </a:t>
            </a:r>
            <a:r>
              <a:rPr lang="en-US" dirty="0" smtClean="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YERUKONDA VENKATA SHIVA NIKHIL</a:t>
            </a:r>
          </a:p>
          <a:p>
            <a:pPr algn="just">
              <a:lnSpc>
                <a:spcPct val="150000"/>
              </a:lnSpc>
            </a:pPr>
            <a:r>
              <a:rPr lang="en-US" dirty="0">
                <a:latin typeface="Times New Roman" panose="02020603050405020304" pitchFamily="18" charset="0"/>
                <a:cs typeface="Times New Roman" panose="02020603050405020304" pitchFamily="18" charset="0"/>
              </a:rPr>
              <a:t>Register Number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39111130</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solidFill>
                  <a:srgbClr val="C00000"/>
                </a:solidFill>
                <a:latin typeface="Times New Roman" panose="02020603050405020304" pitchFamily="18" charset="0"/>
                <a:cs typeface="Times New Roman" panose="02020603050405020304" pitchFamily="18" charset="0"/>
              </a:rPr>
              <a:t>Constructions</a:t>
            </a:r>
            <a:r>
              <a:rPr lang="en-US" dirty="0" smtClean="0">
                <a:solidFill>
                  <a:srgbClr val="C00000"/>
                </a:solidFill>
                <a:latin typeface="Times New Roman" panose="02020603050405020304" pitchFamily="18" charset="0"/>
                <a:cs typeface="Times New Roman" panose="02020603050405020304" pitchFamily="18" charset="0"/>
              </a:rPr>
              <a:t>:</a:t>
            </a:r>
            <a:endParaRPr lang="en-IN" dirty="0"/>
          </a:p>
        </p:txBody>
      </p:sp>
      <p:sp>
        <p:nvSpPr>
          <p:cNvPr id="3" name="Content Placeholder 2"/>
          <p:cNvSpPr>
            <a:spLocks noGrp="1"/>
          </p:cNvSpPr>
          <p:nvPr>
            <p:ph idx="1"/>
          </p:nvPr>
        </p:nvSpPr>
        <p:spPr/>
        <p:txBody>
          <a:bodyPr/>
          <a:lstStyle/>
          <a:p>
            <a:pPr marL="0" indent="0">
              <a:buNone/>
            </a:pPr>
            <a:r>
              <a:rPr lang="en-US" sz="2400" dirty="0">
                <a:latin typeface="Times New Roman" panose="02020603050405020304" pitchFamily="18" charset="0"/>
                <a:cs typeface="Times New Roman" panose="02020603050405020304" pitchFamily="18" charset="0"/>
              </a:rPr>
              <a:t>First store the name and email address of the people in </a:t>
            </a:r>
            <a:r>
              <a:rPr lang="en-US" sz="2400" dirty="0" smtClean="0">
                <a:latin typeface="Times New Roman" panose="02020603050405020304" pitchFamily="18" charset="0"/>
                <a:cs typeface="Times New Roman" panose="02020603050405020304" pitchFamily="18" charset="0"/>
              </a:rPr>
              <a:t>Excel.</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Date Placeholder 3"/>
          <p:cNvSpPr>
            <a:spLocks noGrp="1"/>
          </p:cNvSpPr>
          <p:nvPr>
            <p:ph type="dt" sz="half" idx="10"/>
          </p:nvPr>
        </p:nvSpPr>
        <p:spPr/>
        <p:txBody>
          <a:bodyPr/>
          <a:lstStyle/>
          <a:p>
            <a:fld id="{1638C306-7BB9-45FC-8407-94F619FC7013}"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10</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49073"/>
            <a:ext cx="10515600" cy="3191874"/>
          </a:xfrm>
          <a:prstGeom prst="rect">
            <a:avLst/>
          </a:prstGeom>
        </p:spPr>
      </p:pic>
    </p:spTree>
    <p:extLst>
      <p:ext uri="{BB962C8B-B14F-4D97-AF65-F5344CB8AC3E}">
        <p14:creationId xmlns:p14="http://schemas.microsoft.com/office/powerpoint/2010/main" val="9798380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2400" dirty="0">
                <a:latin typeface="Times New Roman" panose="02020603050405020304" pitchFamily="18" charset="0"/>
                <a:cs typeface="Times New Roman" panose="02020603050405020304" pitchFamily="18" charset="0"/>
              </a:rPr>
              <a:t>Store the attachment to add in email in a </a:t>
            </a:r>
            <a:r>
              <a:rPr lang="en-US" sz="2400" dirty="0" smtClean="0">
                <a:latin typeface="Times New Roman" panose="02020603050405020304" pitchFamily="18" charset="0"/>
                <a:cs typeface="Times New Roman" panose="02020603050405020304" pitchFamily="18" charset="0"/>
              </a:rPr>
              <a:t>folder.</a:t>
            </a: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Date Placeholder 3"/>
          <p:cNvSpPr>
            <a:spLocks noGrp="1"/>
          </p:cNvSpPr>
          <p:nvPr>
            <p:ph type="dt" sz="half" idx="10"/>
          </p:nvPr>
        </p:nvSpPr>
        <p:spPr/>
        <p:txBody>
          <a:bodyPr/>
          <a:lstStyle/>
          <a:p>
            <a:fld id="{1638C306-7BB9-45FC-8407-94F619FC7013}"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11</a:t>
            </a:fld>
            <a:endParaRPr lang="en-IN"/>
          </a:p>
        </p:txBody>
      </p:sp>
      <p:pic>
        <p:nvPicPr>
          <p:cNvPr id="8" name="Content Placeholder 3"/>
          <p:cNvPicPr>
            <a:picLocks noChangeAspect="1"/>
          </p:cNvPicPr>
          <p:nvPr/>
        </p:nvPicPr>
        <p:blipFill rotWithShape="1">
          <a:blip r:embed="rId2">
            <a:extLst>
              <a:ext uri="{28A0092B-C50C-407E-A947-70E740481C1C}">
                <a14:useLocalDpi xmlns:a14="http://schemas.microsoft.com/office/drawing/2010/main" val="0"/>
              </a:ext>
            </a:extLst>
          </a:blip>
          <a:srcRect r="15693" b="55080"/>
          <a:stretch/>
        </p:blipFill>
        <p:spPr>
          <a:xfrm>
            <a:off x="838200" y="2438483"/>
            <a:ext cx="10623997" cy="3395647"/>
          </a:xfrm>
          <a:prstGeom prst="rect">
            <a:avLst/>
          </a:prstGeom>
        </p:spPr>
      </p:pic>
    </p:spTree>
    <p:extLst>
      <p:ext uri="{BB962C8B-B14F-4D97-AF65-F5344CB8AC3E}">
        <p14:creationId xmlns:p14="http://schemas.microsoft.com/office/powerpoint/2010/main" val="34777505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458" y="146330"/>
            <a:ext cx="10515600" cy="1544358"/>
          </a:xfrm>
        </p:spPr>
        <p:txBody>
          <a:bodyPr>
            <a:noAutofit/>
          </a:bodyPr>
          <a:lstStyle/>
          <a:p>
            <a:r>
              <a:rPr lang="en-IN" sz="2000" dirty="0" smtClean="0">
                <a:latin typeface="Times New Roman" panose="02020603050405020304" pitchFamily="18" charset="0"/>
                <a:cs typeface="Times New Roman" panose="02020603050405020304" pitchFamily="18" charset="0"/>
              </a:rPr>
              <a:t>Milestone 1: Importing VBOs </a:t>
            </a:r>
            <a:br>
              <a:rPr lang="en-IN" sz="2000" dirty="0" smtClean="0">
                <a:latin typeface="Times New Roman" panose="02020603050405020304" pitchFamily="18" charset="0"/>
                <a:cs typeface="Times New Roman" panose="02020603050405020304" pitchFamily="18" charset="0"/>
              </a:rPr>
            </a:br>
            <a:r>
              <a:rPr lang="en-IN" sz="2000" dirty="0" smtClean="0">
                <a:latin typeface="Times New Roman" panose="02020603050405020304" pitchFamily="18" charset="0"/>
                <a:cs typeface="Times New Roman" panose="02020603050405020304" pitchFamily="18" charset="0"/>
              </a:rPr>
              <a:t>Step 1: MS Excel VBO (Import VBO file) File -&gt; Import -&gt; Browse -&gt; (C:\Program Files\Blue Prism Limited\Blue Prism Automate\VBO\BPA Object - MS Excel). Click Finish. </a:t>
            </a:r>
            <a:endParaRPr lang="en-IN" sz="20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 r="-364" b="19935"/>
          <a:stretch/>
        </p:blipFill>
        <p:spPr>
          <a:xfrm>
            <a:off x="203458" y="1690688"/>
            <a:ext cx="5689838" cy="206795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297" y="1875838"/>
            <a:ext cx="5628144" cy="213345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362" y="4009292"/>
            <a:ext cx="9439275" cy="2596758"/>
          </a:xfrm>
          <a:prstGeom prst="rect">
            <a:avLst/>
          </a:prstGeom>
        </p:spPr>
      </p:pic>
      <p:sp>
        <p:nvSpPr>
          <p:cNvPr id="3" name="Date Placeholder 2"/>
          <p:cNvSpPr>
            <a:spLocks noGrp="1"/>
          </p:cNvSpPr>
          <p:nvPr>
            <p:ph type="dt" sz="half" idx="10"/>
          </p:nvPr>
        </p:nvSpPr>
        <p:spPr/>
        <p:txBody>
          <a:bodyPr/>
          <a:lstStyle/>
          <a:p>
            <a:fld id="{1E42148D-F01D-4C4B-80DA-1BB0375923B0}" type="datetime1">
              <a:rPr lang="en-IN" smtClean="0"/>
              <a:t>09-11-2021</a:t>
            </a:fld>
            <a:endParaRPr lang="en-IN"/>
          </a:p>
        </p:txBody>
      </p:sp>
      <p:sp>
        <p:nvSpPr>
          <p:cNvPr id="7" name="Footer Placeholder 6"/>
          <p:cNvSpPr>
            <a:spLocks noGrp="1"/>
          </p:cNvSpPr>
          <p:nvPr>
            <p:ph type="ftr" sz="quarter" idx="11"/>
          </p:nvPr>
        </p:nvSpPr>
        <p:spPr/>
        <p:txBody>
          <a:bodyPr/>
          <a:lstStyle/>
          <a:p>
            <a:r>
              <a:rPr lang="en-IN" smtClean="0"/>
              <a:t>Department of CSE</a:t>
            </a:r>
            <a:endParaRPr lang="en-IN"/>
          </a:p>
        </p:txBody>
      </p:sp>
      <p:sp>
        <p:nvSpPr>
          <p:cNvPr id="8" name="Slide Number Placeholder 7"/>
          <p:cNvSpPr>
            <a:spLocks noGrp="1"/>
          </p:cNvSpPr>
          <p:nvPr>
            <p:ph type="sldNum" sz="quarter" idx="12"/>
          </p:nvPr>
        </p:nvSpPr>
        <p:spPr/>
        <p:txBody>
          <a:bodyPr/>
          <a:lstStyle/>
          <a:p>
            <a:fld id="{ABFEEFD3-1491-4D02-90C8-9102ED4C869A}" type="slidenum">
              <a:rPr lang="en-IN" smtClean="0"/>
              <a:t>12</a:t>
            </a:fld>
            <a:endParaRPr lang="en-IN"/>
          </a:p>
        </p:txBody>
      </p:sp>
    </p:spTree>
    <p:extLst>
      <p:ext uri="{BB962C8B-B14F-4D97-AF65-F5344CB8AC3E}">
        <p14:creationId xmlns:p14="http://schemas.microsoft.com/office/powerpoint/2010/main" val="20937141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920"/>
            <a:ext cx="10515600" cy="1325563"/>
          </a:xfrm>
        </p:spPr>
        <p:txBody>
          <a:bodyPr>
            <a:normAutofit/>
          </a:bodyPr>
          <a:lstStyle/>
          <a:p>
            <a:r>
              <a:rPr lang="en-IN" sz="2000" dirty="0" smtClean="0">
                <a:latin typeface="Times New Roman" panose="02020603050405020304" pitchFamily="18" charset="0"/>
                <a:cs typeface="Times New Roman" panose="02020603050405020304" pitchFamily="18" charset="0"/>
              </a:rPr>
              <a:t>Step </a:t>
            </a:r>
            <a:r>
              <a:rPr lang="en-IN" sz="2000" dirty="0">
                <a:latin typeface="Times New Roman" panose="02020603050405020304" pitchFamily="18" charset="0"/>
                <a:cs typeface="Times New Roman" panose="02020603050405020304" pitchFamily="18" charset="0"/>
              </a:rPr>
              <a:t>2: Email VBO (Import VBO file) File -&gt; Import -&gt; Browse -&gt; (C:\Program Files\Blue Prism Limited\Blue Prism Automate\VBO\BPA Object - Email). Click Finish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99509"/>
            <a:ext cx="5653825" cy="257895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3825" y="1198643"/>
            <a:ext cx="6381750" cy="22499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47756"/>
            <a:ext cx="12035575" cy="2588922"/>
          </a:xfrm>
          <a:prstGeom prst="rect">
            <a:avLst/>
          </a:prstGeom>
        </p:spPr>
      </p:pic>
      <p:sp>
        <p:nvSpPr>
          <p:cNvPr id="3" name="Date Placeholder 2"/>
          <p:cNvSpPr>
            <a:spLocks noGrp="1"/>
          </p:cNvSpPr>
          <p:nvPr>
            <p:ph type="dt" sz="half" idx="10"/>
          </p:nvPr>
        </p:nvSpPr>
        <p:spPr/>
        <p:txBody>
          <a:bodyPr/>
          <a:lstStyle/>
          <a:p>
            <a:fld id="{42AB2D58-430C-4D4E-97FF-F2876D628C23}" type="datetime1">
              <a:rPr lang="en-IN" smtClean="0"/>
              <a:t>09-11-2021</a:t>
            </a:fld>
            <a:endParaRPr lang="en-IN"/>
          </a:p>
        </p:txBody>
      </p:sp>
      <p:sp>
        <p:nvSpPr>
          <p:cNvPr id="7" name="Footer Placeholder 6"/>
          <p:cNvSpPr>
            <a:spLocks noGrp="1"/>
          </p:cNvSpPr>
          <p:nvPr>
            <p:ph type="ftr" sz="quarter" idx="11"/>
          </p:nvPr>
        </p:nvSpPr>
        <p:spPr/>
        <p:txBody>
          <a:bodyPr/>
          <a:lstStyle/>
          <a:p>
            <a:r>
              <a:rPr lang="en-IN" smtClean="0"/>
              <a:t>Department of CSE</a:t>
            </a:r>
            <a:endParaRPr lang="en-IN"/>
          </a:p>
        </p:txBody>
      </p:sp>
      <p:sp>
        <p:nvSpPr>
          <p:cNvPr id="8" name="Slide Number Placeholder 7"/>
          <p:cNvSpPr>
            <a:spLocks noGrp="1"/>
          </p:cNvSpPr>
          <p:nvPr>
            <p:ph type="sldNum" sz="quarter" idx="12"/>
          </p:nvPr>
        </p:nvSpPr>
        <p:spPr/>
        <p:txBody>
          <a:bodyPr/>
          <a:lstStyle/>
          <a:p>
            <a:fld id="{ABFEEFD3-1491-4D02-90C8-9102ED4C869A}" type="slidenum">
              <a:rPr lang="en-IN" smtClean="0"/>
              <a:t>13</a:t>
            </a:fld>
            <a:endParaRPr lang="en-IN"/>
          </a:p>
        </p:txBody>
      </p:sp>
    </p:spTree>
    <p:extLst>
      <p:ext uri="{BB962C8B-B14F-4D97-AF65-F5344CB8AC3E}">
        <p14:creationId xmlns:p14="http://schemas.microsoft.com/office/powerpoint/2010/main" val="2576953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460500"/>
          </a:xfrm>
        </p:spPr>
        <p:txBody>
          <a:bodyPr>
            <a:noAutofit/>
          </a:bodyPr>
          <a:lstStyle/>
          <a:p>
            <a:r>
              <a:rPr lang="en-US" sz="2000" dirty="0">
                <a:latin typeface="Times New Roman" panose="02020603050405020304" pitchFamily="18" charset="0"/>
                <a:cs typeface="Times New Roman" panose="02020603050405020304" pitchFamily="18" charset="0"/>
              </a:rPr>
              <a:t>Milestone 2: Configure the process </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Step </a:t>
            </a:r>
            <a:r>
              <a:rPr lang="en-US" sz="2000" dirty="0">
                <a:latin typeface="Times New Roman" panose="02020603050405020304" pitchFamily="18" charset="0"/>
                <a:cs typeface="Times New Roman" panose="02020603050405020304" pitchFamily="18" charset="0"/>
              </a:rPr>
              <a:t>1: Create a </a:t>
            </a:r>
            <a:r>
              <a:rPr lang="en-US" sz="2000" dirty="0" smtClean="0">
                <a:latin typeface="Times New Roman" panose="02020603050405020304" pitchFamily="18" charset="0"/>
                <a:cs typeface="Times New Roman" panose="02020603050405020304" pitchFamily="18" charset="0"/>
              </a:rPr>
              <a:t>process</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After launching the Blue Prism, Open Studio tab, right-click on process, and select Create process. </a:t>
            </a:r>
            <a:endParaRPr lang="en-IN" sz="20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862" y="1436234"/>
            <a:ext cx="4863696" cy="305546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661" y="1568047"/>
            <a:ext cx="6804339" cy="279184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4071" y="3266113"/>
            <a:ext cx="7496175" cy="3455362"/>
          </a:xfrm>
          <a:prstGeom prst="rect">
            <a:avLst/>
          </a:prstGeom>
        </p:spPr>
      </p:pic>
      <p:sp>
        <p:nvSpPr>
          <p:cNvPr id="3" name="Date Placeholder 2"/>
          <p:cNvSpPr>
            <a:spLocks noGrp="1"/>
          </p:cNvSpPr>
          <p:nvPr>
            <p:ph type="dt" sz="half" idx="10"/>
          </p:nvPr>
        </p:nvSpPr>
        <p:spPr/>
        <p:txBody>
          <a:bodyPr/>
          <a:lstStyle/>
          <a:p>
            <a:fld id="{D90AAF6F-A361-4451-9E03-C74975BAFFCA}" type="datetime1">
              <a:rPr lang="en-IN" smtClean="0"/>
              <a:t>09-11-2021</a:t>
            </a:fld>
            <a:endParaRPr lang="en-IN"/>
          </a:p>
        </p:txBody>
      </p:sp>
      <p:sp>
        <p:nvSpPr>
          <p:cNvPr id="7" name="Footer Placeholder 6"/>
          <p:cNvSpPr>
            <a:spLocks noGrp="1"/>
          </p:cNvSpPr>
          <p:nvPr>
            <p:ph type="ftr" sz="quarter" idx="11"/>
          </p:nvPr>
        </p:nvSpPr>
        <p:spPr/>
        <p:txBody>
          <a:bodyPr/>
          <a:lstStyle/>
          <a:p>
            <a:r>
              <a:rPr lang="en-IN" smtClean="0"/>
              <a:t>Department of CSE</a:t>
            </a:r>
            <a:endParaRPr lang="en-IN"/>
          </a:p>
        </p:txBody>
      </p:sp>
      <p:sp>
        <p:nvSpPr>
          <p:cNvPr id="8" name="Slide Number Placeholder 7"/>
          <p:cNvSpPr>
            <a:spLocks noGrp="1"/>
          </p:cNvSpPr>
          <p:nvPr>
            <p:ph type="sldNum" sz="quarter" idx="12"/>
          </p:nvPr>
        </p:nvSpPr>
        <p:spPr/>
        <p:txBody>
          <a:bodyPr/>
          <a:lstStyle/>
          <a:p>
            <a:fld id="{ABFEEFD3-1491-4D02-90C8-9102ED4C869A}" type="slidenum">
              <a:rPr lang="en-IN" smtClean="0"/>
              <a:t>14</a:t>
            </a:fld>
            <a:endParaRPr lang="en-IN"/>
          </a:p>
        </p:txBody>
      </p:sp>
    </p:spTree>
    <p:extLst>
      <p:ext uri="{BB962C8B-B14F-4D97-AF65-F5344CB8AC3E}">
        <p14:creationId xmlns:p14="http://schemas.microsoft.com/office/powerpoint/2010/main" val="13736791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2073498"/>
          </a:xfrm>
        </p:spPr>
        <p:txBody>
          <a:bodyPr>
            <a:normAutofit/>
          </a:bodyPr>
          <a:lstStyle/>
          <a:p>
            <a:r>
              <a:rPr lang="en-US" sz="2000" dirty="0" smtClean="0">
                <a:latin typeface="Times New Roman" panose="02020603050405020304" pitchFamily="18" charset="0"/>
                <a:cs typeface="Times New Roman" panose="02020603050405020304" pitchFamily="18" charset="0"/>
              </a:rPr>
              <a:t>Step </a:t>
            </a:r>
            <a:r>
              <a:rPr lang="en-US" sz="2000" dirty="0">
                <a:latin typeface="Times New Roman" panose="02020603050405020304" pitchFamily="18" charset="0"/>
                <a:cs typeface="Times New Roman" panose="02020603050405020304" pitchFamily="18" charset="0"/>
              </a:rPr>
              <a:t>2: </a:t>
            </a:r>
            <a:r>
              <a:rPr lang="en-US" sz="2000" dirty="0" smtClean="0">
                <a:latin typeface="Times New Roman" panose="02020603050405020304" pitchFamily="18" charset="0"/>
                <a:cs typeface="Times New Roman" panose="02020603050405020304" pitchFamily="18" charset="0"/>
              </a:rPr>
              <a:t>Create </a:t>
            </a:r>
            <a:r>
              <a:rPr lang="en-US" sz="2000" dirty="0">
                <a:latin typeface="Times New Roman" panose="02020603050405020304" pitchFamily="18" charset="0"/>
                <a:cs typeface="Times New Roman" panose="02020603050405020304" pitchFamily="18" charset="0"/>
              </a:rPr>
              <a:t>an action stage, select MS Excel VBO from Business object drop down, select Create instance action. Create Data Item as follows</a:t>
            </a:r>
            <a:r>
              <a:rPr lang="en-US" sz="2000" dirty="0" smtClean="0">
                <a:latin typeface="Times New Roman" panose="02020603050405020304" pitchFamily="18" charset="0"/>
                <a:cs typeface="Times New Roman" panose="02020603050405020304" pitchFamily="18" charset="0"/>
              </a:rPr>
              <a:t>,</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type = number, </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name =” handle</a:t>
            </a:r>
            <a:r>
              <a:rPr lang="en-US" sz="2000" dirty="0" smtClean="0">
                <a:latin typeface="Times New Roman" panose="02020603050405020304" pitchFamily="18" charset="0"/>
                <a:cs typeface="Times New Roman" panose="02020603050405020304" pitchFamily="18" charset="0"/>
              </a:rPr>
              <a:t>”.</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Go to output tab and drag it into Store In column, </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click </a:t>
            </a:r>
            <a:r>
              <a:rPr lang="en-US" sz="2000" dirty="0">
                <a:latin typeface="Times New Roman" panose="02020603050405020304" pitchFamily="18" charset="0"/>
                <a:cs typeface="Times New Roman" panose="02020603050405020304" pitchFamily="18" charset="0"/>
              </a:rPr>
              <a:t>on ok</a:t>
            </a:r>
            <a:endParaRPr lang="en-IN" sz="2000" dirty="0">
              <a:latin typeface="Times New Roman" panose="02020603050405020304" pitchFamily="18" charset="0"/>
              <a:cs typeface="Times New Roman" panose="02020603050405020304" pitchFamily="18" charset="0"/>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192" y="2186232"/>
            <a:ext cx="5566664" cy="38266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6856" y="2138083"/>
            <a:ext cx="6435144" cy="3922939"/>
          </a:xfrm>
          <a:prstGeom prst="rect">
            <a:avLst/>
          </a:prstGeom>
        </p:spPr>
      </p:pic>
      <p:sp>
        <p:nvSpPr>
          <p:cNvPr id="3" name="Date Placeholder 2"/>
          <p:cNvSpPr>
            <a:spLocks noGrp="1"/>
          </p:cNvSpPr>
          <p:nvPr>
            <p:ph type="dt" sz="half" idx="10"/>
          </p:nvPr>
        </p:nvSpPr>
        <p:spPr/>
        <p:txBody>
          <a:bodyPr/>
          <a:lstStyle/>
          <a:p>
            <a:fld id="{ACF83EAF-8A5A-4AB5-AF9D-C20204E0CFBD}" type="datetime1">
              <a:rPr lang="en-IN" smtClean="0"/>
              <a:t>09-11-2021</a:t>
            </a:fld>
            <a:endParaRPr lang="en-IN"/>
          </a:p>
        </p:txBody>
      </p:sp>
      <p:sp>
        <p:nvSpPr>
          <p:cNvPr id="4" name="Footer Placeholder 3"/>
          <p:cNvSpPr>
            <a:spLocks noGrp="1"/>
          </p:cNvSpPr>
          <p:nvPr>
            <p:ph type="ftr" sz="quarter" idx="11"/>
          </p:nvPr>
        </p:nvSpPr>
        <p:spPr/>
        <p:txBody>
          <a:bodyPr/>
          <a:lstStyle/>
          <a:p>
            <a:r>
              <a:rPr lang="en-IN" smtClean="0"/>
              <a:t>Department of CSE</a:t>
            </a:r>
            <a:endParaRPr lang="en-IN"/>
          </a:p>
        </p:txBody>
      </p:sp>
      <p:sp>
        <p:nvSpPr>
          <p:cNvPr id="5" name="Slide Number Placeholder 4"/>
          <p:cNvSpPr>
            <a:spLocks noGrp="1"/>
          </p:cNvSpPr>
          <p:nvPr>
            <p:ph type="sldNum" sz="quarter" idx="12"/>
          </p:nvPr>
        </p:nvSpPr>
        <p:spPr/>
        <p:txBody>
          <a:bodyPr/>
          <a:lstStyle/>
          <a:p>
            <a:fld id="{ABFEEFD3-1491-4D02-90C8-9102ED4C869A}" type="slidenum">
              <a:rPr lang="en-IN" smtClean="0"/>
              <a:t>15</a:t>
            </a:fld>
            <a:endParaRPr lang="en-IN"/>
          </a:p>
        </p:txBody>
      </p:sp>
    </p:spTree>
    <p:extLst>
      <p:ext uri="{BB962C8B-B14F-4D97-AF65-F5344CB8AC3E}">
        <p14:creationId xmlns:p14="http://schemas.microsoft.com/office/powerpoint/2010/main" val="37182668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5781541" cy="285911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1541" y="1"/>
            <a:ext cx="6410459" cy="28591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727" y="2986602"/>
            <a:ext cx="7667625" cy="3734873"/>
          </a:xfrm>
          <a:prstGeom prst="rect">
            <a:avLst/>
          </a:prstGeom>
        </p:spPr>
      </p:pic>
      <p:sp>
        <p:nvSpPr>
          <p:cNvPr id="2" name="Date Placeholder 1"/>
          <p:cNvSpPr>
            <a:spLocks noGrp="1"/>
          </p:cNvSpPr>
          <p:nvPr>
            <p:ph type="dt" sz="half" idx="10"/>
          </p:nvPr>
        </p:nvSpPr>
        <p:spPr/>
        <p:txBody>
          <a:bodyPr/>
          <a:lstStyle/>
          <a:p>
            <a:fld id="{8C5C72A5-3D48-43C8-ADF0-5048111B993D}" type="datetime1">
              <a:rPr lang="en-IN" smtClean="0"/>
              <a:t>09-11-2021</a:t>
            </a:fld>
            <a:endParaRPr lang="en-IN"/>
          </a:p>
        </p:txBody>
      </p:sp>
      <p:sp>
        <p:nvSpPr>
          <p:cNvPr id="3" name="Footer Placeholder 2"/>
          <p:cNvSpPr>
            <a:spLocks noGrp="1"/>
          </p:cNvSpPr>
          <p:nvPr>
            <p:ph type="ftr" sz="quarter" idx="11"/>
          </p:nvPr>
        </p:nvSpPr>
        <p:spPr/>
        <p:txBody>
          <a:bodyPr/>
          <a:lstStyle/>
          <a:p>
            <a:r>
              <a:rPr lang="en-IN" smtClean="0"/>
              <a:t>Department of CSE</a:t>
            </a:r>
            <a:endParaRPr lang="en-IN"/>
          </a:p>
        </p:txBody>
      </p:sp>
      <p:sp>
        <p:nvSpPr>
          <p:cNvPr id="5" name="Slide Number Placeholder 4"/>
          <p:cNvSpPr>
            <a:spLocks noGrp="1"/>
          </p:cNvSpPr>
          <p:nvPr>
            <p:ph type="sldNum" sz="quarter" idx="12"/>
          </p:nvPr>
        </p:nvSpPr>
        <p:spPr/>
        <p:txBody>
          <a:bodyPr/>
          <a:lstStyle/>
          <a:p>
            <a:fld id="{ABFEEFD3-1491-4D02-90C8-9102ED4C869A}" type="slidenum">
              <a:rPr lang="en-IN" smtClean="0"/>
              <a:t>16</a:t>
            </a:fld>
            <a:endParaRPr lang="en-IN"/>
          </a:p>
        </p:txBody>
      </p:sp>
    </p:spTree>
    <p:extLst>
      <p:ext uri="{BB962C8B-B14F-4D97-AF65-F5344CB8AC3E}">
        <p14:creationId xmlns:p14="http://schemas.microsoft.com/office/powerpoint/2010/main" val="42734686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0153" y="132610"/>
            <a:ext cx="11088709" cy="1938992"/>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Step </a:t>
            </a:r>
            <a:r>
              <a:rPr lang="en-US" sz="2000" dirty="0">
                <a:latin typeface="Times New Roman" panose="02020603050405020304" pitchFamily="18" charset="0"/>
                <a:cs typeface="Times New Roman" panose="02020603050405020304" pitchFamily="18" charset="0"/>
              </a:rPr>
              <a:t>3: Create an action stage, select MS Excel VBO from Business object drop down, select Open Workbook action</a:t>
            </a:r>
            <a:r>
              <a:rPr lang="en-US" sz="2000"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Create Data Item as follows,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type = text; name =” Workbook name”.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Go </a:t>
            </a:r>
            <a:r>
              <a:rPr lang="en-US" sz="2000" dirty="0">
                <a:latin typeface="Times New Roman" panose="02020603050405020304" pitchFamily="18" charset="0"/>
                <a:cs typeface="Times New Roman" panose="02020603050405020304" pitchFamily="18" charset="0"/>
              </a:rPr>
              <a:t>to output tab and drag it into Workbook Name column, click on ok.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In </a:t>
            </a:r>
            <a:r>
              <a:rPr lang="en-US" sz="2000" dirty="0">
                <a:latin typeface="Times New Roman" panose="02020603050405020304" pitchFamily="18" charset="0"/>
                <a:cs typeface="Times New Roman" panose="02020603050405020304" pitchFamily="18" charset="0"/>
              </a:rPr>
              <a:t>the input tab give the handle and path of the excel file</a:t>
            </a:r>
            <a:endParaRPr lang="en-IN"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45053"/>
            <a:ext cx="5359791" cy="45390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791" y="2113266"/>
            <a:ext cx="6832209" cy="4644319"/>
          </a:xfrm>
          <a:prstGeom prst="rect">
            <a:avLst/>
          </a:prstGeom>
        </p:spPr>
      </p:pic>
      <p:sp>
        <p:nvSpPr>
          <p:cNvPr id="2" name="Date Placeholder 1"/>
          <p:cNvSpPr>
            <a:spLocks noGrp="1"/>
          </p:cNvSpPr>
          <p:nvPr>
            <p:ph type="dt" sz="half" idx="10"/>
          </p:nvPr>
        </p:nvSpPr>
        <p:spPr/>
        <p:txBody>
          <a:bodyPr/>
          <a:lstStyle/>
          <a:p>
            <a:fld id="{DA5C4485-F788-4073-96B2-C0A9AF4F27C2}" type="datetime1">
              <a:rPr lang="en-IN" smtClean="0"/>
              <a:t>09-11-2021</a:t>
            </a:fld>
            <a:endParaRPr lang="en-IN"/>
          </a:p>
        </p:txBody>
      </p:sp>
      <p:sp>
        <p:nvSpPr>
          <p:cNvPr id="3" name="Footer Placeholder 2"/>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17</a:t>
            </a:fld>
            <a:endParaRPr lang="en-IN"/>
          </a:p>
        </p:txBody>
      </p:sp>
    </p:spTree>
    <p:extLst>
      <p:ext uri="{BB962C8B-B14F-4D97-AF65-F5344CB8AC3E}">
        <p14:creationId xmlns:p14="http://schemas.microsoft.com/office/powerpoint/2010/main" val="1942213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603" y="0"/>
            <a:ext cx="7835706" cy="6858000"/>
          </a:xfrm>
          <a:prstGeom prst="rect">
            <a:avLst/>
          </a:prstGeom>
        </p:spPr>
      </p:pic>
      <p:sp>
        <p:nvSpPr>
          <p:cNvPr id="3" name="Date Placeholder 2"/>
          <p:cNvSpPr>
            <a:spLocks noGrp="1"/>
          </p:cNvSpPr>
          <p:nvPr>
            <p:ph type="dt" sz="half" idx="10"/>
          </p:nvPr>
        </p:nvSpPr>
        <p:spPr/>
        <p:txBody>
          <a:bodyPr/>
          <a:lstStyle/>
          <a:p>
            <a:fld id="{89BC5CC7-F0ED-449A-9897-09079D72F550}" type="datetime1">
              <a:rPr lang="en-IN" smtClean="0"/>
              <a:t>09-11-2021</a:t>
            </a:fld>
            <a:endParaRPr lang="en-IN"/>
          </a:p>
        </p:txBody>
      </p:sp>
      <p:sp>
        <p:nvSpPr>
          <p:cNvPr id="4" name="Footer Placeholder 3"/>
          <p:cNvSpPr>
            <a:spLocks noGrp="1"/>
          </p:cNvSpPr>
          <p:nvPr>
            <p:ph type="ftr" sz="quarter" idx="11"/>
          </p:nvPr>
        </p:nvSpPr>
        <p:spPr/>
        <p:txBody>
          <a:bodyPr/>
          <a:lstStyle/>
          <a:p>
            <a:r>
              <a:rPr lang="en-IN" smtClean="0"/>
              <a:t>Department of CSE</a:t>
            </a:r>
            <a:endParaRPr lang="en-IN"/>
          </a:p>
        </p:txBody>
      </p:sp>
      <p:sp>
        <p:nvSpPr>
          <p:cNvPr id="5" name="Slide Number Placeholder 4"/>
          <p:cNvSpPr>
            <a:spLocks noGrp="1"/>
          </p:cNvSpPr>
          <p:nvPr>
            <p:ph type="sldNum" sz="quarter" idx="12"/>
          </p:nvPr>
        </p:nvSpPr>
        <p:spPr/>
        <p:txBody>
          <a:bodyPr/>
          <a:lstStyle/>
          <a:p>
            <a:fld id="{ABFEEFD3-1491-4D02-90C8-9102ED4C869A}" type="slidenum">
              <a:rPr lang="en-IN" smtClean="0"/>
              <a:t>18</a:t>
            </a:fld>
            <a:endParaRPr lang="en-IN"/>
          </a:p>
        </p:txBody>
      </p:sp>
    </p:spTree>
    <p:extLst>
      <p:ext uri="{BB962C8B-B14F-4D97-AF65-F5344CB8AC3E}">
        <p14:creationId xmlns:p14="http://schemas.microsoft.com/office/powerpoint/2010/main" val="5490682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1410682" cy="2246769"/>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Step </a:t>
            </a:r>
            <a:r>
              <a:rPr lang="en-US" sz="2000" dirty="0">
                <a:latin typeface="Times New Roman" panose="02020603050405020304" pitchFamily="18" charset="0"/>
                <a:cs typeface="Times New Roman" panose="02020603050405020304" pitchFamily="18" charset="0"/>
              </a:rPr>
              <a:t>4: Create an action stage, select MS Excel VBO from Business object drop down,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select </a:t>
            </a:r>
            <a:r>
              <a:rPr lang="en-US" sz="2000" dirty="0">
                <a:latin typeface="Times New Roman" panose="02020603050405020304" pitchFamily="18" charset="0"/>
                <a:cs typeface="Times New Roman" panose="02020603050405020304" pitchFamily="18" charset="0"/>
              </a:rPr>
              <a:t>Get worksheet as collection.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Create </a:t>
            </a:r>
            <a:r>
              <a:rPr lang="en-US" sz="2000" dirty="0">
                <a:latin typeface="Times New Roman" panose="02020603050405020304" pitchFamily="18" charset="0"/>
                <a:cs typeface="Times New Roman" panose="02020603050405020304" pitchFamily="18" charset="0"/>
              </a:rPr>
              <a:t>Collection with fields as follows,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type = text; name =” Name”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type = text; name= “Email”.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Go </a:t>
            </a:r>
            <a:r>
              <a:rPr lang="en-US" sz="2000" dirty="0">
                <a:latin typeface="Times New Roman" panose="02020603050405020304" pitchFamily="18" charset="0"/>
                <a:cs typeface="Times New Roman" panose="02020603050405020304" pitchFamily="18" charset="0"/>
              </a:rPr>
              <a:t>to output tab and drag it into Workbook Name column, click on ok.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In </a:t>
            </a:r>
            <a:r>
              <a:rPr lang="en-US" sz="2000" dirty="0">
                <a:latin typeface="Times New Roman" panose="02020603050405020304" pitchFamily="18" charset="0"/>
                <a:cs typeface="Times New Roman" panose="02020603050405020304" pitchFamily="18" charset="0"/>
              </a:rPr>
              <a:t>the input tab give the handle, workbook name and name of sheet in excel file</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8750"/>
            <a:ext cx="5547549" cy="46592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4158" y="2198751"/>
            <a:ext cx="6644451" cy="4659249"/>
          </a:xfrm>
          <a:prstGeom prst="rect">
            <a:avLst/>
          </a:prstGeom>
        </p:spPr>
      </p:pic>
      <p:sp>
        <p:nvSpPr>
          <p:cNvPr id="5" name="Date Placeholder 4"/>
          <p:cNvSpPr>
            <a:spLocks noGrp="1"/>
          </p:cNvSpPr>
          <p:nvPr>
            <p:ph type="dt" sz="half" idx="10"/>
          </p:nvPr>
        </p:nvSpPr>
        <p:spPr/>
        <p:txBody>
          <a:bodyPr/>
          <a:lstStyle/>
          <a:p>
            <a:fld id="{7D1197DA-13FD-4006-8617-57AC62D72C48}" type="datetime1">
              <a:rPr lang="en-IN" smtClean="0"/>
              <a:t>09-11-2021</a:t>
            </a:fld>
            <a:endParaRPr lang="en-IN"/>
          </a:p>
        </p:txBody>
      </p:sp>
      <p:sp>
        <p:nvSpPr>
          <p:cNvPr id="6" name="Footer Placeholder 5"/>
          <p:cNvSpPr>
            <a:spLocks noGrp="1"/>
          </p:cNvSpPr>
          <p:nvPr>
            <p:ph type="ftr" sz="quarter" idx="11"/>
          </p:nvPr>
        </p:nvSpPr>
        <p:spPr/>
        <p:txBody>
          <a:bodyPr/>
          <a:lstStyle/>
          <a:p>
            <a:r>
              <a:rPr lang="en-IN" smtClean="0"/>
              <a:t>Department of CSE</a:t>
            </a:r>
            <a:endParaRPr lang="en-IN"/>
          </a:p>
        </p:txBody>
      </p:sp>
      <p:sp>
        <p:nvSpPr>
          <p:cNvPr id="7" name="Slide Number Placeholder 6"/>
          <p:cNvSpPr>
            <a:spLocks noGrp="1"/>
          </p:cNvSpPr>
          <p:nvPr>
            <p:ph type="sldNum" sz="quarter" idx="12"/>
          </p:nvPr>
        </p:nvSpPr>
        <p:spPr/>
        <p:txBody>
          <a:bodyPr/>
          <a:lstStyle/>
          <a:p>
            <a:fld id="{ABFEEFD3-1491-4D02-90C8-9102ED4C869A}" type="slidenum">
              <a:rPr lang="en-IN" smtClean="0"/>
              <a:t>19</a:t>
            </a:fld>
            <a:endParaRPr lang="en-IN"/>
          </a:p>
        </p:txBody>
      </p:sp>
    </p:spTree>
    <p:extLst>
      <p:ext uri="{BB962C8B-B14F-4D97-AF65-F5344CB8AC3E}">
        <p14:creationId xmlns:p14="http://schemas.microsoft.com/office/powerpoint/2010/main" val="15131878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dirty="0">
                <a:solidFill>
                  <a:srgbClr val="C00000"/>
                </a:solidFill>
                <a:latin typeface="Times New Roman" panose="02020603050405020304" pitchFamily="18" charset="0"/>
                <a:cs typeface="Times New Roman" panose="02020603050405020304" pitchFamily="18" charset="0"/>
              </a:rPr>
              <a:t>Presentation Outline</a:t>
            </a:r>
          </a:p>
        </p:txBody>
      </p:sp>
      <p:sp>
        <p:nvSpPr>
          <p:cNvPr id="3" name="Content Placeholder 2"/>
          <p:cNvSpPr>
            <a:spLocks noGrp="1"/>
          </p:cNvSpPr>
          <p:nvPr>
            <p:ph idx="1"/>
          </p:nvPr>
        </p:nvSpPr>
        <p:spPr/>
        <p:txBody>
          <a:bodyPr>
            <a:no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Course Certificate</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Introduction</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Objectives</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System Architecture / Ideation Map</a:t>
            </a:r>
          </a:p>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Module Implementation</a:t>
            </a: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err="1">
                <a:latin typeface="Times New Roman" panose="02020603050405020304" pitchFamily="18" charset="0"/>
                <a:cs typeface="Times New Roman" panose="02020603050405020304" pitchFamily="18" charset="0"/>
              </a:rPr>
              <a:t>C</a:t>
            </a:r>
            <a:r>
              <a:rPr lang="en-US" sz="2400" dirty="0" err="1" smtClean="0">
                <a:latin typeface="Times New Roman" panose="02020603050405020304" pitchFamily="18" charset="0"/>
                <a:cs typeface="Times New Roman" panose="02020603050405020304" pitchFamily="18" charset="0"/>
              </a:rPr>
              <a:t>ontructions</a:t>
            </a: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Results and Discussions</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Conclusion &amp; Future work</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References</a:t>
            </a:r>
          </a:p>
          <a:p>
            <a:endParaRPr lang="en-US"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44B3C743-DCB6-442A-ACF7-52F96AC5E70C}" type="datetime1">
              <a:rPr lang="en-IN" smtClean="0"/>
              <a:t>09-11-2021</a:t>
            </a:fld>
            <a:endParaRPr lang="en-US" dirty="0"/>
          </a:p>
        </p:txBody>
      </p:sp>
      <p:sp>
        <p:nvSpPr>
          <p:cNvPr id="5" name="Footer Placeholder 4"/>
          <p:cNvSpPr>
            <a:spLocks noGrp="1"/>
          </p:cNvSpPr>
          <p:nvPr>
            <p:ph type="ftr" sz="quarter" idx="11"/>
          </p:nvPr>
        </p:nvSpPr>
        <p:spPr/>
        <p:txBody>
          <a:bodyPr/>
          <a:lstStyle/>
          <a:p>
            <a:r>
              <a:rPr lang="en-US"/>
              <a:t>Department of CSE</a:t>
            </a:r>
            <a:endParaRPr lang="en-US" dirty="0"/>
          </a:p>
        </p:txBody>
      </p:sp>
      <p:sp>
        <p:nvSpPr>
          <p:cNvPr id="6" name="Slide Number Placeholder 5"/>
          <p:cNvSpPr>
            <a:spLocks noGrp="1"/>
          </p:cNvSpPr>
          <p:nvPr>
            <p:ph type="sldNum" sz="quarter" idx="12"/>
          </p:nvPr>
        </p:nvSpPr>
        <p:spPr/>
        <p:txBody>
          <a:bodyPr/>
          <a:lstStyle/>
          <a:p>
            <a:fld id="{C0EC1BDC-9B67-430D-970A-E36C75175141}" type="slidenum">
              <a:rPr lang="en-US" smtClean="0"/>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767754"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754" y="0"/>
            <a:ext cx="6424246" cy="6858000"/>
          </a:xfrm>
          <a:prstGeom prst="rect">
            <a:avLst/>
          </a:prstGeom>
        </p:spPr>
      </p:pic>
      <p:sp>
        <p:nvSpPr>
          <p:cNvPr id="2" name="Date Placeholder 1"/>
          <p:cNvSpPr>
            <a:spLocks noGrp="1"/>
          </p:cNvSpPr>
          <p:nvPr>
            <p:ph type="dt" sz="half" idx="10"/>
          </p:nvPr>
        </p:nvSpPr>
        <p:spPr/>
        <p:txBody>
          <a:bodyPr/>
          <a:lstStyle/>
          <a:p>
            <a:fld id="{FED40A8D-845C-4353-9121-8D58C5F6E072}"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20</a:t>
            </a:fld>
            <a:endParaRPr lang="en-IN"/>
          </a:p>
        </p:txBody>
      </p:sp>
    </p:spTree>
    <p:extLst>
      <p:ext uri="{BB962C8B-B14F-4D97-AF65-F5344CB8AC3E}">
        <p14:creationId xmlns:p14="http://schemas.microsoft.com/office/powerpoint/2010/main" val="21049062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0"/>
            <a:ext cx="11324493"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a:t>
            </a:r>
            <a:r>
              <a:rPr lang="en-US" sz="2000" dirty="0" smtClean="0">
                <a:latin typeface="Times New Roman" panose="02020603050405020304" pitchFamily="18" charset="0"/>
                <a:cs typeface="Times New Roman" panose="02020603050405020304" pitchFamily="18" charset="0"/>
              </a:rPr>
              <a:t>tep </a:t>
            </a:r>
            <a:r>
              <a:rPr lang="en-US" sz="2000" dirty="0">
                <a:latin typeface="Times New Roman" panose="02020603050405020304" pitchFamily="18" charset="0"/>
                <a:cs typeface="Times New Roman" panose="02020603050405020304" pitchFamily="18" charset="0"/>
              </a:rPr>
              <a:t>5: Create an action stage, </a:t>
            </a:r>
            <a:r>
              <a:rPr lang="en-US" sz="2000" dirty="0" smtClean="0">
                <a:latin typeface="Times New Roman" panose="02020603050405020304" pitchFamily="18" charset="0"/>
                <a:cs typeface="Times New Roman" panose="02020603050405020304" pitchFamily="18" charset="0"/>
              </a:rPr>
              <a:t>select </a:t>
            </a:r>
            <a:r>
              <a:rPr lang="en-US" sz="2000" dirty="0">
                <a:latin typeface="Times New Roman" panose="02020603050405020304" pitchFamily="18" charset="0"/>
                <a:cs typeface="Times New Roman" panose="02020603050405020304" pitchFamily="18" charset="0"/>
              </a:rPr>
              <a:t>MS Excel VBO from Business object drop down</a:t>
            </a:r>
            <a:r>
              <a:rPr lang="en-US" sz="2000"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select Close Instance </a:t>
            </a:r>
            <a:r>
              <a:rPr lang="en-US" sz="2000" dirty="0" smtClean="0">
                <a:latin typeface="Times New Roman" panose="02020603050405020304" pitchFamily="18" charset="0"/>
                <a:cs typeface="Times New Roman" panose="02020603050405020304" pitchFamily="18" charset="0"/>
              </a:rPr>
              <a:t>action Drag </a:t>
            </a:r>
            <a:r>
              <a:rPr lang="en-US" sz="2000" dirty="0">
                <a:latin typeface="Times New Roman" panose="02020603050405020304" pitchFamily="18" charset="0"/>
                <a:cs typeface="Times New Roman" panose="02020603050405020304" pitchFamily="18" charset="0"/>
              </a:rPr>
              <a:t>and drop the handle, give the file name, click on ok. </a:t>
            </a: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4805"/>
            <a:ext cx="5918663" cy="6113195"/>
          </a:xfrm>
          <a:prstGeom prst="rect">
            <a:avLst/>
          </a:prstGeom>
        </p:spPr>
      </p:pic>
      <p:pic>
        <p:nvPicPr>
          <p:cNvPr id="6" name="Picture 5"/>
          <p:cNvPicPr>
            <a:picLocks noChangeAspect="1"/>
          </p:cNvPicPr>
          <p:nvPr/>
        </p:nvPicPr>
        <p:blipFill>
          <a:blip r:embed="rId3"/>
          <a:stretch>
            <a:fillRect/>
          </a:stretch>
        </p:blipFill>
        <p:spPr>
          <a:xfrm>
            <a:off x="5975258" y="744805"/>
            <a:ext cx="6216742" cy="6113195"/>
          </a:xfrm>
          <a:prstGeom prst="rect">
            <a:avLst/>
          </a:prstGeom>
        </p:spPr>
      </p:pic>
      <p:sp>
        <p:nvSpPr>
          <p:cNvPr id="2" name="Date Placeholder 1"/>
          <p:cNvSpPr>
            <a:spLocks noGrp="1"/>
          </p:cNvSpPr>
          <p:nvPr>
            <p:ph type="dt" sz="half" idx="10"/>
          </p:nvPr>
        </p:nvSpPr>
        <p:spPr/>
        <p:txBody>
          <a:bodyPr/>
          <a:lstStyle/>
          <a:p>
            <a:fld id="{CB0B74B0-CDF3-4E74-A6AA-3B4F897D7FD5}"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7" name="Slide Number Placeholder 6"/>
          <p:cNvSpPr>
            <a:spLocks noGrp="1"/>
          </p:cNvSpPr>
          <p:nvPr>
            <p:ph type="sldNum" sz="quarter" idx="12"/>
          </p:nvPr>
        </p:nvSpPr>
        <p:spPr/>
        <p:txBody>
          <a:bodyPr/>
          <a:lstStyle/>
          <a:p>
            <a:fld id="{ABFEEFD3-1491-4D02-90C8-9102ED4C869A}" type="slidenum">
              <a:rPr lang="en-IN" smtClean="0"/>
              <a:t>21</a:t>
            </a:fld>
            <a:endParaRPr lang="en-IN"/>
          </a:p>
        </p:txBody>
      </p:sp>
    </p:spTree>
    <p:extLst>
      <p:ext uri="{BB962C8B-B14F-4D97-AF65-F5344CB8AC3E}">
        <p14:creationId xmlns:p14="http://schemas.microsoft.com/office/powerpoint/2010/main" val="26769382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8777" y="0"/>
            <a:ext cx="6143223" cy="676784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048777" cy="6858000"/>
          </a:xfrm>
          <a:prstGeom prst="rect">
            <a:avLst/>
          </a:prstGeom>
        </p:spPr>
      </p:pic>
      <p:sp>
        <p:nvSpPr>
          <p:cNvPr id="3" name="Date Placeholder 2"/>
          <p:cNvSpPr>
            <a:spLocks noGrp="1"/>
          </p:cNvSpPr>
          <p:nvPr>
            <p:ph type="dt" sz="half" idx="10"/>
          </p:nvPr>
        </p:nvSpPr>
        <p:spPr/>
        <p:txBody>
          <a:bodyPr/>
          <a:lstStyle/>
          <a:p>
            <a:fld id="{28E018FC-8E7D-47ED-A80B-87FA7B15C32E}"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22</a:t>
            </a:fld>
            <a:endParaRPr lang="en-IN"/>
          </a:p>
        </p:txBody>
      </p:sp>
    </p:spTree>
    <p:extLst>
      <p:ext uri="{BB962C8B-B14F-4D97-AF65-F5344CB8AC3E}">
        <p14:creationId xmlns:p14="http://schemas.microsoft.com/office/powerpoint/2010/main" val="2368895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859" y="0"/>
            <a:ext cx="6096000" cy="2862322"/>
          </a:xfrm>
          <a:prstGeom prst="rect">
            <a:avLst/>
          </a:prstGeom>
        </p:spPr>
        <p:txBody>
          <a:bodyPr>
            <a:spAutoFit/>
          </a:bodyPr>
          <a:lstStyle/>
          <a:p>
            <a:r>
              <a:rPr lang="en-US" sz="2000" dirty="0" smtClean="0">
                <a:latin typeface="Times New Roman" panose="02020603050405020304" pitchFamily="18" charset="0"/>
                <a:cs typeface="Times New Roman" panose="02020603050405020304" pitchFamily="18" charset="0"/>
              </a:rPr>
              <a:t>Step </a:t>
            </a:r>
            <a:r>
              <a:rPr lang="en-US" sz="2000" dirty="0">
                <a:latin typeface="Times New Roman" panose="02020603050405020304" pitchFamily="18" charset="0"/>
                <a:cs typeface="Times New Roman" panose="02020603050405020304" pitchFamily="18" charset="0"/>
              </a:rPr>
              <a:t>6: Add two data items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1.To </a:t>
            </a:r>
            <a:r>
              <a:rPr lang="en-US" sz="2000" dirty="0">
                <a:latin typeface="Times New Roman" panose="02020603050405020304" pitchFamily="18" charset="0"/>
                <a:cs typeface="Times New Roman" panose="02020603050405020304" pitchFamily="18" charset="0"/>
              </a:rPr>
              <a:t>store the Email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Name – Email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Type – Text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Initial value – Your email ID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To store the Password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Name - Password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Type – Password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Initial value – Password of your email ID </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59" y="2781762"/>
            <a:ext cx="12226344" cy="4076238"/>
          </a:xfrm>
          <a:prstGeom prst="rect">
            <a:avLst/>
          </a:prstGeom>
          <a:ln>
            <a:solidFill>
              <a:schemeClr val="bg1"/>
            </a:solidFill>
          </a:ln>
        </p:spPr>
      </p:pic>
      <p:sp>
        <p:nvSpPr>
          <p:cNvPr id="4" name="Date Placeholder 3"/>
          <p:cNvSpPr>
            <a:spLocks noGrp="1"/>
          </p:cNvSpPr>
          <p:nvPr>
            <p:ph type="dt" sz="half" idx="10"/>
          </p:nvPr>
        </p:nvSpPr>
        <p:spPr/>
        <p:txBody>
          <a:bodyPr/>
          <a:lstStyle/>
          <a:p>
            <a:fld id="{55D3498D-9055-486B-86FA-ECF27630F1B3}"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23</a:t>
            </a:fld>
            <a:endParaRPr lang="en-IN"/>
          </a:p>
        </p:txBody>
      </p:sp>
    </p:spTree>
    <p:extLst>
      <p:ext uri="{BB962C8B-B14F-4D97-AF65-F5344CB8AC3E}">
        <p14:creationId xmlns:p14="http://schemas.microsoft.com/office/powerpoint/2010/main" val="8329175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490952" cy="566670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953" y="-1"/>
            <a:ext cx="5701048" cy="5666705"/>
          </a:xfrm>
          <a:prstGeom prst="rect">
            <a:avLst/>
          </a:prstGeom>
        </p:spPr>
      </p:pic>
      <p:sp>
        <p:nvSpPr>
          <p:cNvPr id="4" name="Date Placeholder 3"/>
          <p:cNvSpPr>
            <a:spLocks noGrp="1"/>
          </p:cNvSpPr>
          <p:nvPr>
            <p:ph type="dt" sz="half" idx="10"/>
          </p:nvPr>
        </p:nvSpPr>
        <p:spPr/>
        <p:txBody>
          <a:bodyPr/>
          <a:lstStyle/>
          <a:p>
            <a:fld id="{6B768069-A130-445E-89C8-FC034A1DC53E}"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24</a:t>
            </a:fld>
            <a:endParaRPr lang="en-IN"/>
          </a:p>
        </p:txBody>
      </p:sp>
    </p:spTree>
    <p:extLst>
      <p:ext uri="{BB962C8B-B14F-4D97-AF65-F5344CB8AC3E}">
        <p14:creationId xmlns:p14="http://schemas.microsoft.com/office/powerpoint/2010/main" val="24608806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3031"/>
            <a:ext cx="11384924" cy="2862322"/>
          </a:xfrm>
          <a:prstGeom prst="rect">
            <a:avLst/>
          </a:prstGeom>
          <a:noFill/>
        </p:spPr>
        <p:txBody>
          <a:bodyPr wrap="square" rtlCol="0">
            <a:spAutoFit/>
          </a:bodyPr>
          <a:lstStyle/>
          <a:p>
            <a:r>
              <a:rPr lang="en-IN" sz="2000" dirty="0" smtClean="0">
                <a:latin typeface="Times New Roman" panose="02020603050405020304" pitchFamily="18" charset="0"/>
                <a:cs typeface="Times New Roman" panose="02020603050405020304" pitchFamily="18" charset="0"/>
              </a:rPr>
              <a:t>Step </a:t>
            </a:r>
            <a:r>
              <a:rPr lang="en-IN" sz="2000" dirty="0">
                <a:latin typeface="Times New Roman" panose="02020603050405020304" pitchFamily="18" charset="0"/>
                <a:cs typeface="Times New Roman" panose="02020603050405020304" pitchFamily="18" charset="0"/>
              </a:rPr>
              <a:t>7: Create an action stage, </a:t>
            </a:r>
            <a:r>
              <a:rPr lang="en-IN" sz="2000" dirty="0" smtClean="0">
                <a:latin typeface="Times New Roman" panose="02020603050405020304" pitchFamily="18" charset="0"/>
                <a:cs typeface="Times New Roman" panose="02020603050405020304" pitchFamily="18" charset="0"/>
              </a:rPr>
              <a:t>select </a:t>
            </a:r>
            <a:r>
              <a:rPr lang="en-IN" sz="2000" dirty="0">
                <a:latin typeface="Times New Roman" panose="02020603050405020304" pitchFamily="18" charset="0"/>
                <a:cs typeface="Times New Roman" panose="02020603050405020304" pitchFamily="18" charset="0"/>
              </a:rPr>
              <a:t>Email VBO from Business object drop down, select Configure action.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In </a:t>
            </a:r>
            <a:r>
              <a:rPr lang="en-IN" sz="2000" dirty="0">
                <a:latin typeface="Times New Roman" panose="02020603050405020304" pitchFamily="18" charset="0"/>
                <a:cs typeface="Times New Roman" panose="02020603050405020304" pitchFamily="18" charset="0"/>
              </a:rPr>
              <a:t>the input tab give the Email and Password and the give the following details: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POP3 Server = "pop.gmail.com"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SMTP Server = "smtp.gmail.com"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POP3 Port = 995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SMTP Port = 587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POP3 UseSSL = True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SMTP UseSSL = </a:t>
            </a:r>
            <a:r>
              <a:rPr lang="en-IN" sz="2000" dirty="0" smtClean="0">
                <a:latin typeface="Times New Roman" panose="02020603050405020304" pitchFamily="18" charset="0"/>
                <a:cs typeface="Times New Roman" panose="02020603050405020304" pitchFamily="18" charset="0"/>
              </a:rPr>
              <a:t>True</a:t>
            </a: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Click on ok.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04" y="3273130"/>
            <a:ext cx="6091707" cy="358487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2011" y="1835239"/>
            <a:ext cx="5919989" cy="5022761"/>
          </a:xfrm>
          <a:prstGeom prst="rect">
            <a:avLst/>
          </a:prstGeom>
        </p:spPr>
      </p:pic>
      <p:sp>
        <p:nvSpPr>
          <p:cNvPr id="2" name="Date Placeholder 1"/>
          <p:cNvSpPr>
            <a:spLocks noGrp="1"/>
          </p:cNvSpPr>
          <p:nvPr>
            <p:ph type="dt" sz="half" idx="10"/>
          </p:nvPr>
        </p:nvSpPr>
        <p:spPr/>
        <p:txBody>
          <a:bodyPr/>
          <a:lstStyle/>
          <a:p>
            <a:fld id="{C428604E-6AC0-4AAB-9CF3-C6D74D79C5DC}" type="datetime1">
              <a:rPr lang="en-IN" smtClean="0"/>
              <a:t>09-11-2021</a:t>
            </a:fld>
            <a:endParaRPr lang="en-IN"/>
          </a:p>
        </p:txBody>
      </p:sp>
      <p:sp>
        <p:nvSpPr>
          <p:cNvPr id="3" name="Footer Placeholder 2"/>
          <p:cNvSpPr>
            <a:spLocks noGrp="1"/>
          </p:cNvSpPr>
          <p:nvPr>
            <p:ph type="ftr" sz="quarter" idx="11"/>
          </p:nvPr>
        </p:nvSpPr>
        <p:spPr/>
        <p:txBody>
          <a:bodyPr/>
          <a:lstStyle/>
          <a:p>
            <a:r>
              <a:rPr lang="en-IN" smtClean="0"/>
              <a:t>Department of CSE</a:t>
            </a:r>
            <a:endParaRPr lang="en-IN"/>
          </a:p>
        </p:txBody>
      </p:sp>
      <p:sp>
        <p:nvSpPr>
          <p:cNvPr id="7" name="Slide Number Placeholder 6"/>
          <p:cNvSpPr>
            <a:spLocks noGrp="1"/>
          </p:cNvSpPr>
          <p:nvPr>
            <p:ph type="sldNum" sz="quarter" idx="12"/>
          </p:nvPr>
        </p:nvSpPr>
        <p:spPr/>
        <p:txBody>
          <a:bodyPr/>
          <a:lstStyle/>
          <a:p>
            <a:fld id="{ABFEEFD3-1491-4D02-90C8-9102ED4C869A}" type="slidenum">
              <a:rPr lang="en-IN" smtClean="0"/>
              <a:t>25</a:t>
            </a:fld>
            <a:endParaRPr lang="en-IN"/>
          </a:p>
        </p:txBody>
      </p:sp>
    </p:spTree>
    <p:extLst>
      <p:ext uri="{BB962C8B-B14F-4D97-AF65-F5344CB8AC3E}">
        <p14:creationId xmlns:p14="http://schemas.microsoft.com/office/powerpoint/2010/main" val="7496777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1668259" cy="1015663"/>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Step 8: Add a loop stage and make it to loop for Data collection. </a:t>
            </a:r>
          </a:p>
          <a:p>
            <a:r>
              <a:rPr lang="en-US" sz="2000" dirty="0" smtClean="0">
                <a:latin typeface="Times New Roman" panose="02020603050405020304" pitchFamily="18" charset="0"/>
                <a:cs typeface="Times New Roman" panose="02020603050405020304" pitchFamily="18" charset="0"/>
              </a:rPr>
              <a:t>Drag and drop a loop stage and change the arrangement of all the stages in the page, double click on it and in the collection drop down select data collection</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59" y="943738"/>
            <a:ext cx="11642501" cy="306912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12860"/>
            <a:ext cx="11887198" cy="2562896"/>
          </a:xfrm>
          <a:prstGeom prst="rect">
            <a:avLst/>
          </a:prstGeom>
        </p:spPr>
      </p:pic>
      <p:sp>
        <p:nvSpPr>
          <p:cNvPr id="5" name="Date Placeholder 4"/>
          <p:cNvSpPr>
            <a:spLocks noGrp="1"/>
          </p:cNvSpPr>
          <p:nvPr>
            <p:ph type="dt" sz="half" idx="10"/>
          </p:nvPr>
        </p:nvSpPr>
        <p:spPr/>
        <p:txBody>
          <a:bodyPr/>
          <a:lstStyle/>
          <a:p>
            <a:fld id="{C176789B-2D30-4875-8FBA-B26E8F57D0E2}" type="datetime1">
              <a:rPr lang="en-IN" smtClean="0"/>
              <a:t>09-11-2021</a:t>
            </a:fld>
            <a:endParaRPr lang="en-IN"/>
          </a:p>
        </p:txBody>
      </p:sp>
      <p:sp>
        <p:nvSpPr>
          <p:cNvPr id="6" name="Footer Placeholder 5"/>
          <p:cNvSpPr>
            <a:spLocks noGrp="1"/>
          </p:cNvSpPr>
          <p:nvPr>
            <p:ph type="ftr" sz="quarter" idx="11"/>
          </p:nvPr>
        </p:nvSpPr>
        <p:spPr/>
        <p:txBody>
          <a:bodyPr/>
          <a:lstStyle/>
          <a:p>
            <a:r>
              <a:rPr lang="en-IN" smtClean="0"/>
              <a:t>Department of CSE</a:t>
            </a:r>
            <a:endParaRPr lang="en-IN"/>
          </a:p>
        </p:txBody>
      </p:sp>
      <p:sp>
        <p:nvSpPr>
          <p:cNvPr id="7" name="Slide Number Placeholder 6"/>
          <p:cNvSpPr>
            <a:spLocks noGrp="1"/>
          </p:cNvSpPr>
          <p:nvPr>
            <p:ph type="sldNum" sz="quarter" idx="12"/>
          </p:nvPr>
        </p:nvSpPr>
        <p:spPr/>
        <p:txBody>
          <a:bodyPr/>
          <a:lstStyle/>
          <a:p>
            <a:fld id="{ABFEEFD3-1491-4D02-90C8-9102ED4C869A}" type="slidenum">
              <a:rPr lang="en-IN" smtClean="0"/>
              <a:t>26</a:t>
            </a:fld>
            <a:endParaRPr lang="en-IN"/>
          </a:p>
        </p:txBody>
      </p:sp>
    </p:spTree>
    <p:extLst>
      <p:ext uri="{BB962C8B-B14F-4D97-AF65-F5344CB8AC3E}">
        <p14:creationId xmlns:p14="http://schemas.microsoft.com/office/powerpoint/2010/main" val="32338201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247" y="0"/>
            <a:ext cx="11912958" cy="3170099"/>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Step </a:t>
            </a:r>
            <a:r>
              <a:rPr lang="en-US" sz="2000" dirty="0">
                <a:latin typeface="Times New Roman" panose="02020603050405020304" pitchFamily="18" charset="0"/>
                <a:cs typeface="Times New Roman" panose="02020603050405020304" pitchFamily="18" charset="0"/>
              </a:rPr>
              <a:t>9: Add two data items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1.To </a:t>
            </a:r>
            <a:r>
              <a:rPr lang="en-US" sz="2000" dirty="0">
                <a:latin typeface="Times New Roman" panose="02020603050405020304" pitchFamily="18" charset="0"/>
                <a:cs typeface="Times New Roman" panose="02020603050405020304" pitchFamily="18" charset="0"/>
              </a:rPr>
              <a:t>store the path of the attachment (only the constant path. For the numerical part we will be </a:t>
            </a:r>
            <a:r>
              <a:rPr lang="en-US" sz="2000" dirty="0" smtClean="0">
                <a:latin typeface="Times New Roman" panose="02020603050405020304" pitchFamily="18" charset="0"/>
                <a:cs typeface="Times New Roman" panose="02020603050405020304" pitchFamily="18" charset="0"/>
              </a:rPr>
              <a:t>using</a:t>
            </a:r>
          </a:p>
          <a:p>
            <a:r>
              <a:rPr lang="en-US" sz="2000" dirty="0" smtClean="0">
                <a:latin typeface="Times New Roman" panose="02020603050405020304" pitchFamily="18" charset="0"/>
                <a:cs typeface="Times New Roman" panose="02020603050405020304" pitchFamily="18" charset="0"/>
              </a:rPr>
              <a:t>calculation </a:t>
            </a:r>
            <a:r>
              <a:rPr lang="en-US" sz="2000" dirty="0">
                <a:latin typeface="Times New Roman" panose="02020603050405020304" pitchFamily="18" charset="0"/>
                <a:cs typeface="Times New Roman" panose="02020603050405020304" pitchFamily="18" charset="0"/>
              </a:rPr>
              <a:t>stage</a:t>
            </a:r>
            <a:r>
              <a:rPr lang="en-US" sz="2000"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Name – Path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Type – Text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Initial value – constant values in the attachment path.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To store the number to increment the path for each attachment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Name – Count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Type – Number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Initial value – 1 </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0099"/>
            <a:ext cx="5916232" cy="3829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263" y="3170099"/>
            <a:ext cx="6092243" cy="3829500"/>
          </a:xfrm>
          <a:prstGeom prst="rect">
            <a:avLst/>
          </a:prstGeom>
        </p:spPr>
      </p:pic>
      <p:sp>
        <p:nvSpPr>
          <p:cNvPr id="5" name="Date Placeholder 4"/>
          <p:cNvSpPr>
            <a:spLocks noGrp="1"/>
          </p:cNvSpPr>
          <p:nvPr>
            <p:ph type="dt" sz="half" idx="10"/>
          </p:nvPr>
        </p:nvSpPr>
        <p:spPr/>
        <p:txBody>
          <a:bodyPr/>
          <a:lstStyle/>
          <a:p>
            <a:fld id="{81CEB9ED-2D7F-4151-A8C7-F6A80550E429}" type="datetime1">
              <a:rPr lang="en-IN" smtClean="0"/>
              <a:t>09-11-2021</a:t>
            </a:fld>
            <a:endParaRPr lang="en-IN"/>
          </a:p>
        </p:txBody>
      </p:sp>
      <p:sp>
        <p:nvSpPr>
          <p:cNvPr id="6" name="Footer Placeholder 5"/>
          <p:cNvSpPr>
            <a:spLocks noGrp="1"/>
          </p:cNvSpPr>
          <p:nvPr>
            <p:ph type="ftr" sz="quarter" idx="11"/>
          </p:nvPr>
        </p:nvSpPr>
        <p:spPr/>
        <p:txBody>
          <a:bodyPr/>
          <a:lstStyle/>
          <a:p>
            <a:r>
              <a:rPr lang="en-IN" smtClean="0"/>
              <a:t>Department of CSE</a:t>
            </a:r>
            <a:endParaRPr lang="en-IN"/>
          </a:p>
        </p:txBody>
      </p:sp>
      <p:sp>
        <p:nvSpPr>
          <p:cNvPr id="7" name="Slide Number Placeholder 6"/>
          <p:cNvSpPr>
            <a:spLocks noGrp="1"/>
          </p:cNvSpPr>
          <p:nvPr>
            <p:ph type="sldNum" sz="quarter" idx="12"/>
          </p:nvPr>
        </p:nvSpPr>
        <p:spPr/>
        <p:txBody>
          <a:bodyPr/>
          <a:lstStyle/>
          <a:p>
            <a:fld id="{ABFEEFD3-1491-4D02-90C8-9102ED4C869A}" type="slidenum">
              <a:rPr lang="en-IN" smtClean="0"/>
              <a:t>27</a:t>
            </a:fld>
            <a:endParaRPr lang="en-IN"/>
          </a:p>
        </p:txBody>
      </p:sp>
    </p:spTree>
    <p:extLst>
      <p:ext uri="{BB962C8B-B14F-4D97-AF65-F5344CB8AC3E}">
        <p14:creationId xmlns:p14="http://schemas.microsoft.com/office/powerpoint/2010/main" val="10689857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385078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8" y="3721996"/>
            <a:ext cx="12067504" cy="3303430"/>
          </a:xfrm>
          <a:prstGeom prst="rect">
            <a:avLst/>
          </a:prstGeom>
        </p:spPr>
      </p:pic>
      <p:sp>
        <p:nvSpPr>
          <p:cNvPr id="4" name="Date Placeholder 3"/>
          <p:cNvSpPr>
            <a:spLocks noGrp="1"/>
          </p:cNvSpPr>
          <p:nvPr>
            <p:ph type="dt" sz="half" idx="10"/>
          </p:nvPr>
        </p:nvSpPr>
        <p:spPr/>
        <p:txBody>
          <a:bodyPr/>
          <a:lstStyle/>
          <a:p>
            <a:fld id="{7A88B78E-06CA-41FC-A7CB-4DD0AFEFCB27}"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28</a:t>
            </a:fld>
            <a:endParaRPr lang="en-IN"/>
          </a:p>
        </p:txBody>
      </p:sp>
    </p:spTree>
    <p:extLst>
      <p:ext uri="{BB962C8B-B14F-4D97-AF65-F5344CB8AC3E}">
        <p14:creationId xmlns:p14="http://schemas.microsoft.com/office/powerpoint/2010/main" val="16905271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5910"/>
            <a:ext cx="10573555" cy="1015663"/>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Step 10</a:t>
            </a:r>
            <a:r>
              <a:rPr lang="en-US" sz="2000" dirty="0">
                <a:latin typeface="Times New Roman" panose="02020603050405020304" pitchFamily="18" charset="0"/>
                <a:cs typeface="Times New Roman" panose="02020603050405020304" pitchFamily="18" charset="0"/>
              </a:rPr>
              <a:t>: D</a:t>
            </a:r>
            <a:r>
              <a:rPr lang="en-US" sz="2000" dirty="0" smtClean="0">
                <a:latin typeface="Times New Roman" panose="02020603050405020304" pitchFamily="18" charset="0"/>
                <a:cs typeface="Times New Roman" panose="02020603050405020304" pitchFamily="18" charset="0"/>
              </a:rPr>
              <a:t>rag </a:t>
            </a:r>
            <a:r>
              <a:rPr lang="en-US" sz="2000" dirty="0">
                <a:latin typeface="Times New Roman" panose="02020603050405020304" pitchFamily="18" charset="0"/>
                <a:cs typeface="Times New Roman" panose="02020603050405020304" pitchFamily="18" charset="0"/>
              </a:rPr>
              <a:t>and drop a collection, rename it as Attachment and give the following as initial fields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Name – Path; type – Text </a:t>
            </a:r>
            <a:endParaRPr lang="en-US" sz="2000" dirty="0" smtClean="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Create </a:t>
            </a:r>
            <a:r>
              <a:rPr lang="en-US" sz="2000" dirty="0">
                <a:latin typeface="Times New Roman" panose="02020603050405020304" pitchFamily="18" charset="0"/>
                <a:cs typeface="Times New Roman" panose="02020603050405020304" pitchFamily="18" charset="0"/>
              </a:rPr>
              <a:t>a row in initial values column</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7310"/>
            <a:ext cx="5937161" cy="521902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1590" y="1447310"/>
            <a:ext cx="6080410" cy="5141755"/>
          </a:xfrm>
          <a:prstGeom prst="rect">
            <a:avLst/>
          </a:prstGeom>
        </p:spPr>
      </p:pic>
      <p:sp>
        <p:nvSpPr>
          <p:cNvPr id="5" name="Date Placeholder 4"/>
          <p:cNvSpPr>
            <a:spLocks noGrp="1"/>
          </p:cNvSpPr>
          <p:nvPr>
            <p:ph type="dt" sz="half" idx="10"/>
          </p:nvPr>
        </p:nvSpPr>
        <p:spPr/>
        <p:txBody>
          <a:bodyPr/>
          <a:lstStyle/>
          <a:p>
            <a:fld id="{6DD2C854-6280-45CE-B3B0-E8122B541355}" type="datetime1">
              <a:rPr lang="en-IN" smtClean="0"/>
              <a:t>09-11-2021</a:t>
            </a:fld>
            <a:endParaRPr lang="en-IN"/>
          </a:p>
        </p:txBody>
      </p:sp>
      <p:sp>
        <p:nvSpPr>
          <p:cNvPr id="6" name="Footer Placeholder 5"/>
          <p:cNvSpPr>
            <a:spLocks noGrp="1"/>
          </p:cNvSpPr>
          <p:nvPr>
            <p:ph type="ftr" sz="quarter" idx="11"/>
          </p:nvPr>
        </p:nvSpPr>
        <p:spPr/>
        <p:txBody>
          <a:bodyPr/>
          <a:lstStyle/>
          <a:p>
            <a:r>
              <a:rPr lang="en-IN" smtClean="0"/>
              <a:t>Department of CSE</a:t>
            </a:r>
            <a:endParaRPr lang="en-IN"/>
          </a:p>
        </p:txBody>
      </p:sp>
      <p:sp>
        <p:nvSpPr>
          <p:cNvPr id="7" name="Slide Number Placeholder 6"/>
          <p:cNvSpPr>
            <a:spLocks noGrp="1"/>
          </p:cNvSpPr>
          <p:nvPr>
            <p:ph type="sldNum" sz="quarter" idx="12"/>
          </p:nvPr>
        </p:nvSpPr>
        <p:spPr/>
        <p:txBody>
          <a:bodyPr/>
          <a:lstStyle/>
          <a:p>
            <a:fld id="{ABFEEFD3-1491-4D02-90C8-9102ED4C869A}" type="slidenum">
              <a:rPr lang="en-IN" smtClean="0"/>
              <a:t>29</a:t>
            </a:fld>
            <a:endParaRPr lang="en-IN"/>
          </a:p>
        </p:txBody>
      </p:sp>
    </p:spTree>
    <p:extLst>
      <p:ext uri="{BB962C8B-B14F-4D97-AF65-F5344CB8AC3E}">
        <p14:creationId xmlns:p14="http://schemas.microsoft.com/office/powerpoint/2010/main" val="26523864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38100" y="1157394"/>
            <a:ext cx="8001000" cy="34591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80000"/>
              </a:lnSpc>
              <a:buNone/>
            </a:pPr>
            <a:endParaRPr lang="en-US" sz="2400" dirty="0"/>
          </a:p>
        </p:txBody>
      </p:sp>
      <p:sp>
        <p:nvSpPr>
          <p:cNvPr id="2" name="Title 1"/>
          <p:cNvSpPr>
            <a:spLocks noGrp="1"/>
          </p:cNvSpPr>
          <p:nvPr>
            <p:ph type="title"/>
          </p:nvPr>
        </p:nvSpPr>
        <p:spPr/>
        <p:txBody>
          <a:bodyPr/>
          <a:lstStyle/>
          <a:p>
            <a:r>
              <a:rPr lang="en-US" sz="4000" dirty="0">
                <a:solidFill>
                  <a:srgbClr val="C00000"/>
                </a:solidFill>
                <a:latin typeface="Times New Roman" panose="02020603050405020304" pitchFamily="18" charset="0"/>
                <a:cs typeface="Times New Roman" panose="02020603050405020304" pitchFamily="18" charset="0"/>
              </a:rPr>
              <a:t>Course</a:t>
            </a:r>
            <a:r>
              <a:rPr lang="en-US" dirty="0">
                <a:solidFill>
                  <a:srgbClr val="C00000"/>
                </a:solidFill>
                <a:latin typeface="Times New Roman" panose="02020603050405020304" pitchFamily="18" charset="0"/>
                <a:cs typeface="Times New Roman" panose="02020603050405020304" pitchFamily="18" charset="0"/>
              </a:rPr>
              <a:t> </a:t>
            </a:r>
            <a:r>
              <a:rPr lang="en-US" dirty="0" smtClean="0">
                <a:solidFill>
                  <a:srgbClr val="C00000"/>
                </a:solidFill>
                <a:latin typeface="Times New Roman" panose="02020603050405020304" pitchFamily="18" charset="0"/>
                <a:cs typeface="Times New Roman" panose="02020603050405020304" pitchFamily="18" charset="0"/>
              </a:rPr>
              <a:t>Certificate</a:t>
            </a:r>
            <a:endParaRPr lang="en-IN" dirty="0"/>
          </a:p>
        </p:txBody>
      </p:sp>
      <p:sp>
        <p:nvSpPr>
          <p:cNvPr id="3" name="Content Placeholder 2"/>
          <p:cNvSpPr>
            <a:spLocks noGrp="1"/>
          </p:cNvSpPr>
          <p:nvPr>
            <p:ph idx="1"/>
          </p:nvPr>
        </p:nvSpPr>
        <p:spPr/>
        <p:txBody>
          <a:bodyPr/>
          <a:lstStyle/>
          <a:p>
            <a:endParaRPr lang="en-IN"/>
          </a:p>
        </p:txBody>
      </p:sp>
      <p:sp>
        <p:nvSpPr>
          <p:cNvPr id="7" name="Date Placeholder 6"/>
          <p:cNvSpPr>
            <a:spLocks noGrp="1"/>
          </p:cNvSpPr>
          <p:nvPr>
            <p:ph type="dt" sz="half" idx="10"/>
          </p:nvPr>
        </p:nvSpPr>
        <p:spPr/>
        <p:txBody>
          <a:bodyPr/>
          <a:lstStyle/>
          <a:p>
            <a:fld id="{155A6489-D525-4577-80AC-B09E1008EA17}" type="datetime1">
              <a:rPr lang="en-IN" smtClean="0"/>
              <a:t>09-11-2021</a:t>
            </a:fld>
            <a:endParaRPr lang="en-US"/>
          </a:p>
        </p:txBody>
      </p:sp>
      <p:sp>
        <p:nvSpPr>
          <p:cNvPr id="8" name="Footer Placeholder 7"/>
          <p:cNvSpPr>
            <a:spLocks noGrp="1"/>
          </p:cNvSpPr>
          <p:nvPr>
            <p:ph type="ftr" sz="quarter" idx="11"/>
          </p:nvPr>
        </p:nvSpPr>
        <p:spPr/>
        <p:txBody>
          <a:bodyPr/>
          <a:lstStyle/>
          <a:p>
            <a:r>
              <a:rPr lang="en-US"/>
              <a:t>Department of CSE</a:t>
            </a:r>
          </a:p>
        </p:txBody>
      </p:sp>
      <p:sp>
        <p:nvSpPr>
          <p:cNvPr id="9" name="Slide Number Placeholder 8"/>
          <p:cNvSpPr>
            <a:spLocks noGrp="1"/>
          </p:cNvSpPr>
          <p:nvPr>
            <p:ph type="sldNum" sz="quarter" idx="12"/>
          </p:nvPr>
        </p:nvSpPr>
        <p:spPr/>
        <p:txBody>
          <a:bodyPr/>
          <a:lstStyle/>
          <a:p>
            <a:fld id="{7B28076C-CE04-4A00-BFAA-A90EA8355859}" type="slidenum">
              <a:rPr lang="en-US" smtClean="0"/>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152" y="115910"/>
            <a:ext cx="11861442" cy="1323439"/>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Step</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11: Add a multi calculation stage to store the path to Attachment collection and to calculate path.</a:t>
            </a:r>
          </a:p>
          <a:p>
            <a:r>
              <a:rPr lang="en-US" sz="2000" dirty="0">
                <a:latin typeface="Times New Roman" panose="02020603050405020304" pitchFamily="18" charset="0"/>
                <a:cs typeface="Times New Roman" panose="02020603050405020304" pitchFamily="18" charset="0"/>
              </a:rPr>
              <a:t> Drag and drop a multi calculation stage, double click on it and add the following:</a:t>
            </a:r>
          </a:p>
          <a:p>
            <a:r>
              <a:rPr lang="en-US" sz="2000" dirty="0">
                <a:latin typeface="Times New Roman" panose="02020603050405020304" pitchFamily="18" charset="0"/>
                <a:cs typeface="Times New Roman" panose="02020603050405020304" pitchFamily="18" charset="0"/>
              </a:rPr>
              <a:t>• Calculate the path and store it in Attachment collection. </a:t>
            </a:r>
          </a:p>
          <a:p>
            <a:r>
              <a:rPr lang="en-US" sz="2000" dirty="0">
                <a:latin typeface="Times New Roman" panose="02020603050405020304" pitchFamily="18" charset="0"/>
                <a:cs typeface="Times New Roman" panose="02020603050405020304" pitchFamily="18" charset="0"/>
              </a:rPr>
              <a:t>• Increment count</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9349"/>
            <a:ext cx="6336406" cy="502843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6558" y="1439349"/>
            <a:ext cx="5765442" cy="5028438"/>
          </a:xfrm>
          <a:prstGeom prst="rect">
            <a:avLst/>
          </a:prstGeom>
        </p:spPr>
      </p:pic>
      <p:sp>
        <p:nvSpPr>
          <p:cNvPr id="5" name="Date Placeholder 4"/>
          <p:cNvSpPr>
            <a:spLocks noGrp="1"/>
          </p:cNvSpPr>
          <p:nvPr>
            <p:ph type="dt" sz="half" idx="10"/>
          </p:nvPr>
        </p:nvSpPr>
        <p:spPr/>
        <p:txBody>
          <a:bodyPr/>
          <a:lstStyle/>
          <a:p>
            <a:fld id="{A9E30CDA-4DBF-40F4-AC9C-72E5AB8186A0}" type="datetime1">
              <a:rPr lang="en-IN" smtClean="0"/>
              <a:t>09-11-2021</a:t>
            </a:fld>
            <a:endParaRPr lang="en-IN"/>
          </a:p>
        </p:txBody>
      </p:sp>
      <p:sp>
        <p:nvSpPr>
          <p:cNvPr id="6" name="Footer Placeholder 5"/>
          <p:cNvSpPr>
            <a:spLocks noGrp="1"/>
          </p:cNvSpPr>
          <p:nvPr>
            <p:ph type="ftr" sz="quarter" idx="11"/>
          </p:nvPr>
        </p:nvSpPr>
        <p:spPr/>
        <p:txBody>
          <a:bodyPr/>
          <a:lstStyle/>
          <a:p>
            <a:r>
              <a:rPr lang="en-IN" smtClean="0"/>
              <a:t>Department of CSE</a:t>
            </a:r>
            <a:endParaRPr lang="en-IN"/>
          </a:p>
        </p:txBody>
      </p:sp>
      <p:sp>
        <p:nvSpPr>
          <p:cNvPr id="7" name="Slide Number Placeholder 6"/>
          <p:cNvSpPr>
            <a:spLocks noGrp="1"/>
          </p:cNvSpPr>
          <p:nvPr>
            <p:ph type="sldNum" sz="quarter" idx="12"/>
          </p:nvPr>
        </p:nvSpPr>
        <p:spPr/>
        <p:txBody>
          <a:bodyPr/>
          <a:lstStyle/>
          <a:p>
            <a:fld id="{ABFEEFD3-1491-4D02-90C8-9102ED4C869A}" type="slidenum">
              <a:rPr lang="en-IN" smtClean="0"/>
              <a:t>30</a:t>
            </a:fld>
            <a:endParaRPr lang="en-IN"/>
          </a:p>
        </p:txBody>
      </p:sp>
    </p:spTree>
    <p:extLst>
      <p:ext uri="{BB962C8B-B14F-4D97-AF65-F5344CB8AC3E}">
        <p14:creationId xmlns:p14="http://schemas.microsoft.com/office/powerpoint/2010/main" val="35933946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962917"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2918" y="0"/>
            <a:ext cx="6468282" cy="6761408"/>
          </a:xfrm>
          <a:prstGeom prst="rect">
            <a:avLst/>
          </a:prstGeom>
        </p:spPr>
      </p:pic>
      <p:sp>
        <p:nvSpPr>
          <p:cNvPr id="2" name="Date Placeholder 1"/>
          <p:cNvSpPr>
            <a:spLocks noGrp="1"/>
          </p:cNvSpPr>
          <p:nvPr>
            <p:ph type="dt" sz="half" idx="10"/>
          </p:nvPr>
        </p:nvSpPr>
        <p:spPr/>
        <p:txBody>
          <a:bodyPr/>
          <a:lstStyle/>
          <a:p>
            <a:fld id="{AB92E94F-30E2-41AF-B19F-170DAF3C9741}" type="datetime1">
              <a:rPr lang="en-IN" smtClean="0"/>
              <a:t>09-11-2021</a:t>
            </a:fld>
            <a:endParaRPr lang="en-IN"/>
          </a:p>
        </p:txBody>
      </p:sp>
      <p:sp>
        <p:nvSpPr>
          <p:cNvPr id="5" name="Footer Placeholder 4"/>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31</a:t>
            </a:fld>
            <a:endParaRPr lang="en-IN"/>
          </a:p>
        </p:txBody>
      </p:sp>
    </p:spTree>
    <p:extLst>
      <p:ext uri="{BB962C8B-B14F-4D97-AF65-F5344CB8AC3E}">
        <p14:creationId xmlns:p14="http://schemas.microsoft.com/office/powerpoint/2010/main" val="2895222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910" y="180304"/>
            <a:ext cx="11900079" cy="2554545"/>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Step </a:t>
            </a:r>
            <a:r>
              <a:rPr lang="en-US" sz="2000" dirty="0">
                <a:latin typeface="Times New Roman" panose="02020603050405020304" pitchFamily="18" charset="0"/>
                <a:cs typeface="Times New Roman" panose="02020603050405020304" pitchFamily="18" charset="0"/>
              </a:rPr>
              <a:t>12: Create an action stage, select Email VBO from Business object drop down, select Send message action.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In </a:t>
            </a:r>
            <a:r>
              <a:rPr lang="en-US" sz="2000" dirty="0">
                <a:latin typeface="Times New Roman" panose="02020603050405020304" pitchFamily="18" charset="0"/>
                <a:cs typeface="Times New Roman" panose="02020603050405020304" pitchFamily="18" charset="0"/>
              </a:rPr>
              <a:t>the input tab give the following details: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From = </a:t>
            </a:r>
            <a:r>
              <a:rPr lang="en-US" sz="2000" b="1" dirty="0">
                <a:latin typeface="Times New Roman" panose="02020603050405020304" pitchFamily="18" charset="0"/>
                <a:cs typeface="Times New Roman" panose="02020603050405020304" pitchFamily="18" charset="0"/>
              </a:rPr>
              <a:t>Email data item </a:t>
            </a:r>
            <a:endParaRPr lang="en-US" sz="2000" b="1"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To = </a:t>
            </a:r>
            <a:r>
              <a:rPr lang="en-US" sz="2000" b="1" dirty="0">
                <a:latin typeface="Times New Roman" panose="02020603050405020304" pitchFamily="18" charset="0"/>
                <a:cs typeface="Times New Roman" panose="02020603050405020304" pitchFamily="18" charset="0"/>
              </a:rPr>
              <a:t>Email from data collection </a:t>
            </a:r>
            <a:endParaRPr lang="en-US" sz="2000" b="1"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Subject = </a:t>
            </a:r>
            <a:r>
              <a:rPr lang="en-US" sz="2000" b="1" dirty="0">
                <a:latin typeface="Times New Roman" panose="02020603050405020304" pitchFamily="18" charset="0"/>
                <a:cs typeface="Times New Roman" panose="02020603050405020304" pitchFamily="18" charset="0"/>
              </a:rPr>
              <a:t>The subject you want to send </a:t>
            </a:r>
            <a:endParaRPr lang="en-US" sz="2000" b="1"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Body = </a:t>
            </a:r>
            <a:r>
              <a:rPr lang="en-US" sz="2000" b="1" dirty="0">
                <a:latin typeface="Times New Roman" panose="02020603050405020304" pitchFamily="18" charset="0"/>
                <a:cs typeface="Times New Roman" panose="02020603050405020304" pitchFamily="18" charset="0"/>
              </a:rPr>
              <a:t>The body you want to send </a:t>
            </a:r>
            <a:endParaRPr lang="en-US" sz="2000" b="1"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Attachment = </a:t>
            </a:r>
            <a:r>
              <a:rPr lang="en-US" sz="2000" b="1" dirty="0">
                <a:latin typeface="Times New Roman" panose="02020603050405020304" pitchFamily="18" charset="0"/>
                <a:cs typeface="Times New Roman" panose="02020603050405020304" pitchFamily="18" charset="0"/>
              </a:rPr>
              <a:t>Attachment collection </a:t>
            </a:r>
            <a:endParaRPr lang="en-US" sz="2000" b="1"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Click </a:t>
            </a:r>
            <a:r>
              <a:rPr lang="en-US" sz="2000" dirty="0">
                <a:latin typeface="Times New Roman" panose="02020603050405020304" pitchFamily="18" charset="0"/>
                <a:cs typeface="Times New Roman" panose="02020603050405020304" pitchFamily="18" charset="0"/>
              </a:rPr>
              <a:t>on ok. </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10" y="3042626"/>
            <a:ext cx="6557636" cy="390853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3547" y="855747"/>
            <a:ext cx="5518454" cy="6095410"/>
          </a:xfrm>
          <a:prstGeom prst="rect">
            <a:avLst/>
          </a:prstGeom>
        </p:spPr>
      </p:pic>
      <p:sp>
        <p:nvSpPr>
          <p:cNvPr id="5" name="Date Placeholder 4"/>
          <p:cNvSpPr>
            <a:spLocks noGrp="1"/>
          </p:cNvSpPr>
          <p:nvPr>
            <p:ph type="dt" sz="half" idx="10"/>
          </p:nvPr>
        </p:nvSpPr>
        <p:spPr/>
        <p:txBody>
          <a:bodyPr/>
          <a:lstStyle/>
          <a:p>
            <a:fld id="{5B2ED144-5D20-4750-9CAF-5876FD6C0572}" type="datetime1">
              <a:rPr lang="en-IN" smtClean="0"/>
              <a:t>09-11-2021</a:t>
            </a:fld>
            <a:endParaRPr lang="en-IN"/>
          </a:p>
        </p:txBody>
      </p:sp>
      <p:sp>
        <p:nvSpPr>
          <p:cNvPr id="6" name="Footer Placeholder 5"/>
          <p:cNvSpPr>
            <a:spLocks noGrp="1"/>
          </p:cNvSpPr>
          <p:nvPr>
            <p:ph type="ftr" sz="quarter" idx="11"/>
          </p:nvPr>
        </p:nvSpPr>
        <p:spPr/>
        <p:txBody>
          <a:bodyPr/>
          <a:lstStyle/>
          <a:p>
            <a:r>
              <a:rPr lang="en-IN" smtClean="0"/>
              <a:t>Department of CSE</a:t>
            </a:r>
            <a:endParaRPr lang="en-IN"/>
          </a:p>
        </p:txBody>
      </p:sp>
      <p:sp>
        <p:nvSpPr>
          <p:cNvPr id="7" name="Slide Number Placeholder 6"/>
          <p:cNvSpPr>
            <a:spLocks noGrp="1"/>
          </p:cNvSpPr>
          <p:nvPr>
            <p:ph type="sldNum" sz="quarter" idx="12"/>
          </p:nvPr>
        </p:nvSpPr>
        <p:spPr/>
        <p:txBody>
          <a:bodyPr/>
          <a:lstStyle/>
          <a:p>
            <a:fld id="{ABFEEFD3-1491-4D02-90C8-9102ED4C869A}" type="slidenum">
              <a:rPr lang="en-IN" smtClean="0"/>
              <a:t>32</a:t>
            </a:fld>
            <a:endParaRPr lang="en-IN"/>
          </a:p>
        </p:txBody>
      </p:sp>
    </p:spTree>
    <p:extLst>
      <p:ext uri="{BB962C8B-B14F-4D97-AF65-F5344CB8AC3E}">
        <p14:creationId xmlns:p14="http://schemas.microsoft.com/office/powerpoint/2010/main" val="14648920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222" y="159230"/>
            <a:ext cx="11874321" cy="707886"/>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Step </a:t>
            </a:r>
            <a:r>
              <a:rPr lang="en-US" sz="2000" dirty="0">
                <a:latin typeface="Times New Roman" panose="02020603050405020304" pitchFamily="18" charset="0"/>
                <a:cs typeface="Times New Roman" panose="02020603050405020304" pitchFamily="18" charset="0"/>
              </a:rPr>
              <a:t>13: Link all the stages and run the bot at different timings to notice getting login to different classes.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Do </a:t>
            </a:r>
            <a:r>
              <a:rPr lang="en-US" sz="2000" dirty="0">
                <a:latin typeface="Times New Roman" panose="02020603050405020304" pitchFamily="18" charset="0"/>
                <a:cs typeface="Times New Roman" panose="02020603050405020304" pitchFamily="18" charset="0"/>
              </a:rPr>
              <a:t>Proper connections (Links)</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22" y="927968"/>
            <a:ext cx="12144777" cy="5431267"/>
          </a:xfrm>
          <a:prstGeom prst="rect">
            <a:avLst/>
          </a:prstGeom>
        </p:spPr>
      </p:pic>
      <p:sp>
        <p:nvSpPr>
          <p:cNvPr id="6" name="Date Placeholder 5"/>
          <p:cNvSpPr>
            <a:spLocks noGrp="1"/>
          </p:cNvSpPr>
          <p:nvPr>
            <p:ph type="dt" sz="half" idx="10"/>
          </p:nvPr>
        </p:nvSpPr>
        <p:spPr/>
        <p:txBody>
          <a:bodyPr/>
          <a:lstStyle/>
          <a:p>
            <a:fld id="{A6C389CB-32E0-4C0F-84F9-79B4241B19ED}" type="datetime1">
              <a:rPr lang="en-IN" smtClean="0"/>
              <a:t>09-11-2021</a:t>
            </a:fld>
            <a:endParaRPr lang="en-IN"/>
          </a:p>
        </p:txBody>
      </p:sp>
      <p:sp>
        <p:nvSpPr>
          <p:cNvPr id="7" name="Footer Placeholder 6"/>
          <p:cNvSpPr>
            <a:spLocks noGrp="1"/>
          </p:cNvSpPr>
          <p:nvPr>
            <p:ph type="ftr" sz="quarter" idx="11"/>
          </p:nvPr>
        </p:nvSpPr>
        <p:spPr/>
        <p:txBody>
          <a:bodyPr/>
          <a:lstStyle/>
          <a:p>
            <a:r>
              <a:rPr lang="en-IN" smtClean="0"/>
              <a:t>Department of CSE</a:t>
            </a:r>
            <a:endParaRPr lang="en-IN"/>
          </a:p>
        </p:txBody>
      </p:sp>
      <p:sp>
        <p:nvSpPr>
          <p:cNvPr id="8" name="Slide Number Placeholder 7"/>
          <p:cNvSpPr>
            <a:spLocks noGrp="1"/>
          </p:cNvSpPr>
          <p:nvPr>
            <p:ph type="sldNum" sz="quarter" idx="12"/>
          </p:nvPr>
        </p:nvSpPr>
        <p:spPr/>
        <p:txBody>
          <a:bodyPr/>
          <a:lstStyle/>
          <a:p>
            <a:fld id="{ABFEEFD3-1491-4D02-90C8-9102ED4C869A}" type="slidenum">
              <a:rPr lang="en-IN" smtClean="0"/>
              <a:t>33</a:t>
            </a:fld>
            <a:endParaRPr lang="en-IN"/>
          </a:p>
        </p:txBody>
      </p:sp>
    </p:spTree>
    <p:extLst>
      <p:ext uri="{BB962C8B-B14F-4D97-AF65-F5344CB8AC3E}">
        <p14:creationId xmlns:p14="http://schemas.microsoft.com/office/powerpoint/2010/main" val="10812561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8C59B1-E7AF-4344-9213-DCDCBE3D6F5B}" type="datetime1">
              <a:rPr lang="en-IN" smtClean="0"/>
              <a:t>09-11-2021</a:t>
            </a:fld>
            <a:endParaRPr lang="en-IN"/>
          </a:p>
        </p:txBody>
      </p:sp>
      <p:sp>
        <p:nvSpPr>
          <p:cNvPr id="3" name="Footer Placeholder 2"/>
          <p:cNvSpPr>
            <a:spLocks noGrp="1"/>
          </p:cNvSpPr>
          <p:nvPr>
            <p:ph type="ftr" sz="quarter" idx="11"/>
          </p:nvPr>
        </p:nvSpPr>
        <p:spPr/>
        <p:txBody>
          <a:bodyPr/>
          <a:lstStyle/>
          <a:p>
            <a:r>
              <a:rPr lang="en-IN" smtClean="0"/>
              <a:t>Department of CSE</a:t>
            </a:r>
            <a:endParaRPr lang="en-IN"/>
          </a:p>
        </p:txBody>
      </p:sp>
      <p:sp>
        <p:nvSpPr>
          <p:cNvPr id="4" name="Slide Number Placeholder 3"/>
          <p:cNvSpPr>
            <a:spLocks noGrp="1"/>
          </p:cNvSpPr>
          <p:nvPr>
            <p:ph type="sldNum" sz="quarter" idx="12"/>
          </p:nvPr>
        </p:nvSpPr>
        <p:spPr/>
        <p:txBody>
          <a:bodyPr/>
          <a:lstStyle/>
          <a:p>
            <a:fld id="{ABFEEFD3-1491-4D02-90C8-9102ED4C869A}" type="slidenum">
              <a:rPr lang="en-IN" smtClean="0"/>
              <a:t>34</a:t>
            </a:fld>
            <a:endParaRPr lang="en-IN"/>
          </a:p>
        </p:txBody>
      </p:sp>
      <p:sp>
        <p:nvSpPr>
          <p:cNvPr id="6" name="TextBox 5"/>
          <p:cNvSpPr txBox="1"/>
          <p:nvPr/>
        </p:nvSpPr>
        <p:spPr>
          <a:xfrm>
            <a:off x="253284" y="180305"/>
            <a:ext cx="11938716" cy="1015663"/>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Step 14</a:t>
            </a:r>
            <a:r>
              <a:rPr lang="en-US" sz="2000" dirty="0">
                <a:latin typeface="Times New Roman" panose="02020603050405020304" pitchFamily="18" charset="0"/>
                <a:cs typeface="Times New Roman" panose="02020603050405020304" pitchFamily="18" charset="0"/>
              </a:rPr>
              <a:t>: Testing the Process Object from Object Studio Click on Main Page, click on the Green play button to run the ‘Web Automation T2 Process’ Process object. It shows COMPLETED when there is no error or no failure in the object.</a:t>
            </a:r>
            <a:endParaRPr lang="en-IN" sz="20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546" y="1322633"/>
            <a:ext cx="10818254" cy="2579665"/>
          </a:xfrm>
          <a:prstGeom prst="rect">
            <a:avLst/>
          </a:prstGeom>
        </p:spPr>
      </p:pic>
    </p:spTree>
    <p:extLst>
      <p:ext uri="{BB962C8B-B14F-4D97-AF65-F5344CB8AC3E}">
        <p14:creationId xmlns:p14="http://schemas.microsoft.com/office/powerpoint/2010/main" val="38397825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910" y="103031"/>
            <a:ext cx="1506828"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Output:</a:t>
            </a:r>
            <a:endParaRPr lang="en-IN" sz="24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13486" b="10694"/>
          <a:stretch/>
        </p:blipFill>
        <p:spPr>
          <a:xfrm>
            <a:off x="0" y="503140"/>
            <a:ext cx="11578107" cy="5897659"/>
          </a:xfrm>
          <a:prstGeom prst="rect">
            <a:avLst/>
          </a:prstGeom>
        </p:spPr>
      </p:pic>
      <p:sp>
        <p:nvSpPr>
          <p:cNvPr id="2" name="Date Placeholder 1"/>
          <p:cNvSpPr>
            <a:spLocks noGrp="1"/>
          </p:cNvSpPr>
          <p:nvPr>
            <p:ph type="dt" sz="half" idx="10"/>
          </p:nvPr>
        </p:nvSpPr>
        <p:spPr/>
        <p:txBody>
          <a:bodyPr/>
          <a:lstStyle/>
          <a:p>
            <a:fld id="{7980DB7E-C930-4B7F-8333-9D4D075AAE6E}" type="datetime1">
              <a:rPr lang="en-IN" smtClean="0"/>
              <a:t>09-11-2021</a:t>
            </a:fld>
            <a:endParaRPr lang="en-IN"/>
          </a:p>
        </p:txBody>
      </p:sp>
      <p:sp>
        <p:nvSpPr>
          <p:cNvPr id="3" name="Footer Placeholder 2"/>
          <p:cNvSpPr>
            <a:spLocks noGrp="1"/>
          </p:cNvSpPr>
          <p:nvPr>
            <p:ph type="ftr" sz="quarter" idx="11"/>
          </p:nvPr>
        </p:nvSpPr>
        <p:spPr/>
        <p:txBody>
          <a:bodyPr/>
          <a:lstStyle/>
          <a:p>
            <a:r>
              <a:rPr lang="en-IN" smtClean="0"/>
              <a:t>Department of CSE</a:t>
            </a:r>
            <a:endParaRPr lang="en-IN"/>
          </a:p>
        </p:txBody>
      </p:sp>
      <p:sp>
        <p:nvSpPr>
          <p:cNvPr id="6" name="Slide Number Placeholder 5"/>
          <p:cNvSpPr>
            <a:spLocks noGrp="1"/>
          </p:cNvSpPr>
          <p:nvPr>
            <p:ph type="sldNum" sz="quarter" idx="12"/>
          </p:nvPr>
        </p:nvSpPr>
        <p:spPr/>
        <p:txBody>
          <a:bodyPr/>
          <a:lstStyle/>
          <a:p>
            <a:fld id="{ABFEEFD3-1491-4D02-90C8-9102ED4C869A}" type="slidenum">
              <a:rPr lang="en-IN" smtClean="0"/>
              <a:t>35</a:t>
            </a:fld>
            <a:endParaRPr lang="en-IN"/>
          </a:p>
        </p:txBody>
      </p:sp>
    </p:spTree>
    <p:extLst>
      <p:ext uri="{BB962C8B-B14F-4D97-AF65-F5344CB8AC3E}">
        <p14:creationId xmlns:p14="http://schemas.microsoft.com/office/powerpoint/2010/main" val="35342950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0106" b="7708"/>
          <a:stretch/>
        </p:blipFill>
        <p:spPr>
          <a:xfrm>
            <a:off x="0" y="-1"/>
            <a:ext cx="12192000" cy="6207617"/>
          </a:xfrm>
          <a:prstGeom prst="rect">
            <a:avLst/>
          </a:prstGeom>
        </p:spPr>
      </p:pic>
      <p:sp>
        <p:nvSpPr>
          <p:cNvPr id="3" name="Date Placeholder 2"/>
          <p:cNvSpPr>
            <a:spLocks noGrp="1"/>
          </p:cNvSpPr>
          <p:nvPr>
            <p:ph type="dt" sz="half" idx="10"/>
          </p:nvPr>
        </p:nvSpPr>
        <p:spPr/>
        <p:txBody>
          <a:bodyPr/>
          <a:lstStyle/>
          <a:p>
            <a:fld id="{128E480A-35CF-4442-88D2-BEA859BCA9F6}" type="datetime1">
              <a:rPr lang="en-IN" smtClean="0"/>
              <a:t>09-11-2021</a:t>
            </a:fld>
            <a:endParaRPr lang="en-IN"/>
          </a:p>
        </p:txBody>
      </p:sp>
      <p:sp>
        <p:nvSpPr>
          <p:cNvPr id="4" name="Footer Placeholder 3"/>
          <p:cNvSpPr>
            <a:spLocks noGrp="1"/>
          </p:cNvSpPr>
          <p:nvPr>
            <p:ph type="ftr" sz="quarter" idx="11"/>
          </p:nvPr>
        </p:nvSpPr>
        <p:spPr/>
        <p:txBody>
          <a:bodyPr/>
          <a:lstStyle/>
          <a:p>
            <a:r>
              <a:rPr lang="en-IN" smtClean="0"/>
              <a:t>Department of CSE</a:t>
            </a:r>
            <a:endParaRPr lang="en-IN"/>
          </a:p>
        </p:txBody>
      </p:sp>
      <p:sp>
        <p:nvSpPr>
          <p:cNvPr id="5" name="Slide Number Placeholder 4"/>
          <p:cNvSpPr>
            <a:spLocks noGrp="1"/>
          </p:cNvSpPr>
          <p:nvPr>
            <p:ph type="sldNum" sz="quarter" idx="12"/>
          </p:nvPr>
        </p:nvSpPr>
        <p:spPr/>
        <p:txBody>
          <a:bodyPr/>
          <a:lstStyle/>
          <a:p>
            <a:fld id="{ABFEEFD3-1491-4D02-90C8-9102ED4C869A}" type="slidenum">
              <a:rPr lang="en-IN" smtClean="0"/>
              <a:t>36</a:t>
            </a:fld>
            <a:endParaRPr lang="en-IN"/>
          </a:p>
        </p:txBody>
      </p:sp>
    </p:spTree>
    <p:extLst>
      <p:ext uri="{BB962C8B-B14F-4D97-AF65-F5344CB8AC3E}">
        <p14:creationId xmlns:p14="http://schemas.microsoft.com/office/powerpoint/2010/main" val="28001915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AED4CEE-755C-4C47-935E-FA182B23B083}" type="datetime1">
              <a:rPr lang="en-IN" smtClean="0"/>
              <a:t>09-11-2021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t>37</a:t>
            </a:fld>
            <a:endParaRPr lang="en-US"/>
          </a:p>
        </p:txBody>
      </p:sp>
      <p:sp>
        <p:nvSpPr>
          <p:cNvPr id="7" name="Title 1"/>
          <p:cNvSpPr>
            <a:spLocks noGrp="1"/>
          </p:cNvSpPr>
          <p:nvPr>
            <p:ph type="title"/>
          </p:nvPr>
        </p:nvSpPr>
        <p:spPr>
          <a:xfrm>
            <a:off x="0" y="117764"/>
            <a:ext cx="8229600" cy="503238"/>
          </a:xfrm>
        </p:spPr>
        <p:txBody>
          <a:bodyPr>
            <a:noAutofit/>
          </a:bodyPr>
          <a:lstStyle/>
          <a:p>
            <a:pPr algn="l"/>
            <a:r>
              <a:rPr lang="en-US" sz="4000" dirty="0" smtClean="0">
                <a:solidFill>
                  <a:srgbClr val="C00000"/>
                </a:solidFill>
                <a:latin typeface="Times New Roman" panose="02020603050405020304" pitchFamily="18" charset="0"/>
                <a:cs typeface="Times New Roman" panose="02020603050405020304" pitchFamily="18" charset="0"/>
              </a:rPr>
              <a:t>Methodology:</a:t>
            </a:r>
            <a:endParaRPr lang="en-US" sz="4000" dirty="0">
              <a:solidFill>
                <a:srgbClr val="C00000"/>
              </a:solidFill>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2613" y="621002"/>
            <a:ext cx="8339587" cy="5556250"/>
          </a:xfr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986" y="381278"/>
            <a:ext cx="11870028" cy="6340197"/>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Requireme</a:t>
            </a:r>
            <a:r>
              <a:rPr lang="en-US" sz="2400" b="1" u="sng" dirty="0" smtClean="0">
                <a:latin typeface="Times New Roman" panose="02020603050405020304" pitchFamily="18" charset="0"/>
                <a:cs typeface="Times New Roman" panose="02020603050405020304" pitchFamily="18" charset="0"/>
              </a:rPr>
              <a:t>nts</a:t>
            </a:r>
            <a:r>
              <a:rPr lang="en-US" sz="2000" b="1"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We need to launch blue prism software is one of the technology of RPA.</a:t>
            </a:r>
            <a:r>
              <a:rPr lang="en-IN" sz="2000" dirty="0" smtClean="0">
                <a:latin typeface="Times New Roman" panose="02020603050405020304" pitchFamily="18" charset="0"/>
                <a:cs typeface="Times New Roman" panose="02020603050405020304" pitchFamily="18" charset="0"/>
              </a:rPr>
              <a:t>We need to have </a:t>
            </a:r>
          </a:p>
          <a:p>
            <a:r>
              <a:rPr lang="en-US" sz="2000" dirty="0" smtClean="0">
                <a:latin typeface="Times New Roman" panose="02020603050405020304" pitchFamily="18" charset="0"/>
                <a:cs typeface="Times New Roman" panose="02020603050405020304" pitchFamily="18" charset="0"/>
              </a:rPr>
              <a:t>MS EXCEL SHEET</a:t>
            </a:r>
          </a:p>
          <a:p>
            <a:r>
              <a:rPr lang="en-US" sz="2000" dirty="0" smtClean="0">
                <a:latin typeface="Times New Roman" panose="02020603050405020304" pitchFamily="18" charset="0"/>
                <a:cs typeface="Times New Roman" panose="02020603050405020304" pitchFamily="18" charset="0"/>
              </a:rPr>
              <a:t>PC WITH 64 BIT</a:t>
            </a:r>
          </a:p>
          <a:p>
            <a:endParaRPr lang="en-US" sz="2000" b="1" dirty="0" smtClean="0">
              <a:latin typeface="Arial" panose="020B0604020202020204" pitchFamily="34" charset="0"/>
              <a:cs typeface="Arial" panose="020B0604020202020204" pitchFamily="34" charset="0"/>
            </a:endParaRPr>
          </a:p>
          <a:p>
            <a:r>
              <a:rPr lang="en-US" sz="2400" b="1" u="sng" dirty="0" smtClean="0">
                <a:latin typeface="Times New Roman" panose="02020603050405020304" pitchFamily="18" charset="0"/>
                <a:cs typeface="Times New Roman" panose="02020603050405020304" pitchFamily="18" charset="0"/>
              </a:rPr>
              <a:t>DESIGN</a:t>
            </a:r>
            <a:r>
              <a:rPr lang="en-US" sz="2400" b="1"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We need to import MS-EXCEL VBO and EMAIL SMTP Tuning process studio with specific need to build a bot. That automatically send messages</a:t>
            </a:r>
          </a:p>
          <a:p>
            <a:endParaRPr lang="en-US" b="1" dirty="0" smtClean="0">
              <a:latin typeface="Arial" panose="020B0604020202020204" pitchFamily="34" charset="0"/>
              <a:cs typeface="Arial" panose="020B0604020202020204" pitchFamily="34" charset="0"/>
            </a:endParaRPr>
          </a:p>
          <a:p>
            <a:r>
              <a:rPr lang="en-US" sz="2400" b="1" u="sng" dirty="0" smtClean="0">
                <a:latin typeface="Times New Roman" panose="02020603050405020304" pitchFamily="18" charset="0"/>
                <a:cs typeface="Times New Roman" panose="02020603050405020304" pitchFamily="18" charset="0"/>
              </a:rPr>
              <a:t>DEVELOP</a:t>
            </a:r>
            <a:r>
              <a:rPr lang="en-US" sz="2400" b="1"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In this stage we need to develop the process studio with different stages that are required</a:t>
            </a:r>
          </a:p>
          <a:p>
            <a:r>
              <a:rPr lang="en-IN" sz="2000" dirty="0">
                <a:latin typeface="Times New Roman" panose="02020603050405020304" pitchFamily="18" charset="0"/>
                <a:cs typeface="Times New Roman" panose="02020603050405020304" pitchFamily="18" charset="0"/>
              </a:rPr>
              <a:t>○ Create Instance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Open Excel file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Getting email IDs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Closing Excel file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Configuring Email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Fetching attachments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Sending </a:t>
            </a:r>
            <a:r>
              <a:rPr lang="en-IN" sz="2000" dirty="0" smtClean="0">
                <a:latin typeface="Times New Roman" panose="02020603050405020304" pitchFamily="18" charset="0"/>
                <a:cs typeface="Times New Roman" panose="02020603050405020304" pitchFamily="18" charset="0"/>
              </a:rPr>
              <a:t>mails</a:t>
            </a:r>
          </a:p>
          <a:p>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F9B4F203-C79C-4509-8844-CB2E2DB755C3}" type="datetime1">
              <a:rPr lang="en-IN" smtClean="0"/>
              <a:t>09-11-2021</a:t>
            </a:fld>
            <a:endParaRPr lang="en-IN"/>
          </a:p>
        </p:txBody>
      </p:sp>
      <p:sp>
        <p:nvSpPr>
          <p:cNvPr id="4" name="Footer Placeholder 3"/>
          <p:cNvSpPr>
            <a:spLocks noGrp="1"/>
          </p:cNvSpPr>
          <p:nvPr>
            <p:ph type="ftr" sz="quarter" idx="11"/>
          </p:nvPr>
        </p:nvSpPr>
        <p:spPr/>
        <p:txBody>
          <a:bodyPr/>
          <a:lstStyle/>
          <a:p>
            <a:r>
              <a:rPr lang="en-IN" smtClean="0"/>
              <a:t>Department of CSE</a:t>
            </a:r>
            <a:endParaRPr lang="en-IN"/>
          </a:p>
        </p:txBody>
      </p:sp>
      <p:sp>
        <p:nvSpPr>
          <p:cNvPr id="5" name="Slide Number Placeholder 4"/>
          <p:cNvSpPr>
            <a:spLocks noGrp="1"/>
          </p:cNvSpPr>
          <p:nvPr>
            <p:ph type="sldNum" sz="quarter" idx="12"/>
          </p:nvPr>
        </p:nvSpPr>
        <p:spPr/>
        <p:txBody>
          <a:bodyPr/>
          <a:lstStyle/>
          <a:p>
            <a:fld id="{ABFEEFD3-1491-4D02-90C8-9102ED4C869A}" type="slidenum">
              <a:rPr lang="en-IN" smtClean="0"/>
              <a:t>38</a:t>
            </a:fld>
            <a:endParaRPr lang="en-IN"/>
          </a:p>
        </p:txBody>
      </p:sp>
    </p:spTree>
    <p:extLst>
      <p:ext uri="{BB962C8B-B14F-4D97-AF65-F5344CB8AC3E}">
        <p14:creationId xmlns:p14="http://schemas.microsoft.com/office/powerpoint/2010/main" val="16622543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546" y="206062"/>
            <a:ext cx="11925837" cy="3631763"/>
          </a:xfrm>
          <a:prstGeom prst="rect">
            <a:avLst/>
          </a:prstGeom>
          <a:noFill/>
        </p:spPr>
        <p:txBody>
          <a:bodyPr wrap="square" rtlCol="0">
            <a:spAutoFit/>
          </a:bodyPr>
          <a:lstStyle/>
          <a:p>
            <a:r>
              <a:rPr lang="en-US" sz="2400" b="1" u="sng" dirty="0" smtClean="0">
                <a:latin typeface="Times New Roman" panose="02020603050405020304" pitchFamily="18" charset="0"/>
                <a:cs typeface="Times New Roman" panose="02020603050405020304" pitchFamily="18" charset="0"/>
              </a:rPr>
              <a:t>TEST </a:t>
            </a:r>
            <a:r>
              <a:rPr lang="en-US" sz="2400" b="1"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After completion of develop stage we need to run the process and test the output.</a:t>
            </a:r>
          </a:p>
          <a:p>
            <a:r>
              <a:rPr lang="en-US" sz="2000" dirty="0" smtClean="0">
                <a:latin typeface="Times New Roman" panose="02020603050405020304" pitchFamily="18" charset="0"/>
                <a:cs typeface="Times New Roman" panose="02020603050405020304" pitchFamily="18" charset="0"/>
              </a:rPr>
              <a:t>If we need any update in the output or any correction just we can go to develop stage and we can change the stages.</a:t>
            </a:r>
          </a:p>
          <a:p>
            <a:endParaRPr lang="en-US" sz="2000" dirty="0" smtClean="0">
              <a:latin typeface="Arial" panose="020B0604020202020204" pitchFamily="34" charset="0"/>
              <a:cs typeface="Arial" panose="020B0604020202020204" pitchFamily="34" charset="0"/>
            </a:endParaRPr>
          </a:p>
          <a:p>
            <a:r>
              <a:rPr lang="en-US" sz="2400" b="1" u="sng" dirty="0" smtClean="0">
                <a:latin typeface="Times New Roman" panose="02020603050405020304" pitchFamily="18" charset="0"/>
                <a:cs typeface="Times New Roman" panose="02020603050405020304" pitchFamily="18" charset="0"/>
              </a:rPr>
              <a:t>DEPLOY</a:t>
            </a:r>
            <a:r>
              <a:rPr lang="en-US" sz="2400" b="1"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In this stage we can update and change the stages in the development so that we can get the correct output according to the users.</a:t>
            </a:r>
          </a:p>
          <a:p>
            <a:endParaRPr lang="en-US" dirty="0" smtClean="0">
              <a:latin typeface="Arial" panose="020B0604020202020204" pitchFamily="34" charset="0"/>
              <a:cs typeface="Arial" panose="020B0604020202020204" pitchFamily="34" charset="0"/>
            </a:endParaRPr>
          </a:p>
          <a:p>
            <a:r>
              <a:rPr lang="en-US" sz="2400" b="1" u="sng" dirty="0" smtClean="0">
                <a:latin typeface="Times New Roman" panose="02020603050405020304" pitchFamily="18" charset="0"/>
                <a:cs typeface="Times New Roman" panose="02020603050405020304" pitchFamily="18" charset="0"/>
              </a:rPr>
              <a:t>REVIEW:</a:t>
            </a:r>
            <a:endParaRPr lang="en-US" sz="2400" b="1"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The entire project has to be reviewed and get feedback from the people who are using this.</a:t>
            </a:r>
          </a:p>
          <a:p>
            <a:r>
              <a:rPr lang="en-US" sz="2000" dirty="0" smtClean="0">
                <a:latin typeface="Times New Roman" panose="02020603050405020304" pitchFamily="18" charset="0"/>
                <a:cs typeface="Times New Roman" panose="02020603050405020304" pitchFamily="18" charset="0"/>
              </a:rPr>
              <a:t>Finally we have to launch the project.</a:t>
            </a:r>
            <a:endParaRPr lang="en-IN" sz="20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886E8D06-A9B7-4550-8E5F-59904C3C8A0E}" type="datetime1">
              <a:rPr lang="en-IN" smtClean="0"/>
              <a:t>09-11-2021</a:t>
            </a:fld>
            <a:endParaRPr lang="en-IN"/>
          </a:p>
        </p:txBody>
      </p:sp>
      <p:sp>
        <p:nvSpPr>
          <p:cNvPr id="4" name="Footer Placeholder 3"/>
          <p:cNvSpPr>
            <a:spLocks noGrp="1"/>
          </p:cNvSpPr>
          <p:nvPr>
            <p:ph type="ftr" sz="quarter" idx="11"/>
          </p:nvPr>
        </p:nvSpPr>
        <p:spPr/>
        <p:txBody>
          <a:bodyPr/>
          <a:lstStyle/>
          <a:p>
            <a:r>
              <a:rPr lang="en-IN" smtClean="0"/>
              <a:t>Department of CSE</a:t>
            </a:r>
            <a:endParaRPr lang="en-IN"/>
          </a:p>
        </p:txBody>
      </p:sp>
      <p:sp>
        <p:nvSpPr>
          <p:cNvPr id="5" name="Slide Number Placeholder 4"/>
          <p:cNvSpPr>
            <a:spLocks noGrp="1"/>
          </p:cNvSpPr>
          <p:nvPr>
            <p:ph type="sldNum" sz="quarter" idx="12"/>
          </p:nvPr>
        </p:nvSpPr>
        <p:spPr/>
        <p:txBody>
          <a:bodyPr/>
          <a:lstStyle/>
          <a:p>
            <a:fld id="{ABFEEFD3-1491-4D02-90C8-9102ED4C869A}" type="slidenum">
              <a:rPr lang="en-IN" smtClean="0"/>
              <a:t>39</a:t>
            </a:fld>
            <a:endParaRPr lang="en-IN"/>
          </a:p>
        </p:txBody>
      </p:sp>
    </p:spTree>
    <p:extLst>
      <p:ext uri="{BB962C8B-B14F-4D97-AF65-F5344CB8AC3E}">
        <p14:creationId xmlns:p14="http://schemas.microsoft.com/office/powerpoint/2010/main" val="6012999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solidFill>
                  <a:srgbClr val="C00000"/>
                </a:solidFill>
                <a:latin typeface="Times New Roman" panose="02020603050405020304" pitchFamily="18" charset="0"/>
                <a:cs typeface="Times New Roman" panose="02020603050405020304" pitchFamily="18" charset="0"/>
              </a:rPr>
              <a:t>Introduction</a:t>
            </a:r>
            <a:endParaRPr lang="en-IN" dirty="0"/>
          </a:p>
        </p:txBody>
      </p:sp>
      <p:sp>
        <p:nvSpPr>
          <p:cNvPr id="3" name="Content Placeholder 2"/>
          <p:cNvSpPr>
            <a:spLocks noGrp="1"/>
          </p:cNvSpPr>
          <p:nvPr>
            <p:ph idx="1"/>
          </p:nvPr>
        </p:nvSpPr>
        <p:spPr>
          <a:xfrm>
            <a:off x="838200" y="1604091"/>
            <a:ext cx="10515600" cy="4351338"/>
          </a:xfrm>
        </p:spPr>
        <p:txBody>
          <a:bodyPr/>
          <a:lstStyle/>
          <a:p>
            <a:pPr algn="just">
              <a:lnSpc>
                <a:spcPct val="80000"/>
              </a:lnSpc>
            </a:pPr>
            <a:r>
              <a:rPr lang="en-US" sz="2400" dirty="0">
                <a:latin typeface="Times New Roman" panose="02020603050405020304" pitchFamily="18" charset="0"/>
                <a:cs typeface="Times New Roman" panose="02020603050405020304" pitchFamily="18" charset="0"/>
              </a:rPr>
              <a:t>RPA data entry is more accurate than manual data entry. </a:t>
            </a:r>
          </a:p>
          <a:p>
            <a:pPr algn="just">
              <a:lnSpc>
                <a:spcPct val="80000"/>
              </a:lnSpc>
            </a:pPr>
            <a:r>
              <a:rPr lang="en-US" sz="2400" dirty="0">
                <a:latin typeface="Times New Roman" panose="02020603050405020304" pitchFamily="18" charset="0"/>
                <a:cs typeface="Times New Roman" panose="02020603050405020304" pitchFamily="18" charset="0"/>
              </a:rPr>
              <a:t>Software bots aren't prone to human error and they don't get tired or distracted. </a:t>
            </a:r>
          </a:p>
          <a:p>
            <a:pPr algn="just">
              <a:lnSpc>
                <a:spcPct val="80000"/>
              </a:lnSpc>
            </a:pPr>
            <a:r>
              <a:rPr lang="en-US" sz="2400" dirty="0">
                <a:latin typeface="Times New Roman" panose="02020603050405020304" pitchFamily="18" charset="0"/>
                <a:cs typeface="Times New Roman" panose="02020603050405020304" pitchFamily="18" charset="0"/>
              </a:rPr>
              <a:t>There are no typos and no entries going in the wrong field. </a:t>
            </a:r>
          </a:p>
          <a:p>
            <a:pPr algn="just">
              <a:lnSpc>
                <a:spcPct val="80000"/>
              </a:lnSpc>
            </a:pPr>
            <a:r>
              <a:rPr lang="en-US" sz="2400" dirty="0">
                <a:latin typeface="Times New Roman" panose="02020603050405020304" pitchFamily="18" charset="0"/>
                <a:cs typeface="Times New Roman" panose="02020603050405020304" pitchFamily="18" charset="0"/>
              </a:rPr>
              <a:t>The exact degree of accuracy depends on the optical character recognition (OCR) that the bot software uses.</a:t>
            </a:r>
          </a:p>
          <a:p>
            <a:pPr marL="0" indent="0" algn="just">
              <a:lnSpc>
                <a:spcPct val="80000"/>
              </a:lnSpc>
              <a:buNone/>
            </a:pPr>
            <a:endParaRPr lang="en-US" sz="2400" dirty="0">
              <a:latin typeface="Times New Roman" panose="02020603050405020304" pitchFamily="18" charset="0"/>
              <a:cs typeface="Times New Roman" panose="02020603050405020304" pitchFamily="18" charset="0"/>
            </a:endParaRPr>
          </a:p>
          <a:p>
            <a:pPr marL="0" indent="0" algn="just">
              <a:lnSpc>
                <a:spcPct val="80000"/>
              </a:lnSpc>
              <a:buNone/>
            </a:pPr>
            <a:r>
              <a:rPr lang="en-US" u="sng" dirty="0">
                <a:latin typeface="Times New Roman" panose="02020603050405020304" pitchFamily="18" charset="0"/>
                <a:cs typeface="Times New Roman" panose="02020603050405020304" pitchFamily="18" charset="0"/>
              </a:rPr>
              <a:t>PROBLEM STATEMENT</a:t>
            </a:r>
            <a:r>
              <a:rPr lang="en-US" dirty="0">
                <a:latin typeface="Times New Roman" panose="02020603050405020304" pitchFamily="18" charset="0"/>
                <a:cs typeface="Times New Roman" panose="02020603050405020304" pitchFamily="18" charset="0"/>
              </a:rPr>
              <a:t>:</a:t>
            </a:r>
            <a:endParaRPr lang="en-US" u="sng" dirty="0">
              <a:latin typeface="Times New Roman" panose="02020603050405020304" pitchFamily="18" charset="0"/>
              <a:cs typeface="Times New Roman" panose="02020603050405020304" pitchFamily="18" charset="0"/>
            </a:endParaRPr>
          </a:p>
          <a:p>
            <a:pPr marL="0" indent="0" algn="just">
              <a:lnSpc>
                <a:spcPct val="80000"/>
              </a:lnSpc>
              <a:buNone/>
            </a:pPr>
            <a:r>
              <a:rPr lang="en-US" sz="2400" dirty="0">
                <a:latin typeface="Times New Roman" panose="02020603050405020304" pitchFamily="18" charset="0"/>
                <a:cs typeface="Times New Roman" panose="02020603050405020304" pitchFamily="18" charset="0"/>
              </a:rPr>
              <a:t>In this project, we will built a bot to automatically send mails with attachments to a list of people</a:t>
            </a:r>
          </a:p>
          <a:p>
            <a:endParaRPr lang="en-IN" dirty="0"/>
          </a:p>
        </p:txBody>
      </p:sp>
      <p:sp>
        <p:nvSpPr>
          <p:cNvPr id="7" name="Date Placeholder 6"/>
          <p:cNvSpPr>
            <a:spLocks noGrp="1"/>
          </p:cNvSpPr>
          <p:nvPr>
            <p:ph type="dt" sz="half" idx="10"/>
          </p:nvPr>
        </p:nvSpPr>
        <p:spPr/>
        <p:txBody>
          <a:bodyPr/>
          <a:lstStyle/>
          <a:p>
            <a:fld id="{473128BD-9EE1-46BD-A0A4-038ED5EDD45D}" type="datetime1">
              <a:rPr lang="en-IN" smtClean="0"/>
              <a:t>09-11-2021</a:t>
            </a:fld>
            <a:endParaRPr lang="en-US"/>
          </a:p>
        </p:txBody>
      </p:sp>
      <p:sp>
        <p:nvSpPr>
          <p:cNvPr id="8" name="Footer Placeholder 7"/>
          <p:cNvSpPr>
            <a:spLocks noGrp="1"/>
          </p:cNvSpPr>
          <p:nvPr>
            <p:ph type="ftr" sz="quarter" idx="11"/>
          </p:nvPr>
        </p:nvSpPr>
        <p:spPr/>
        <p:txBody>
          <a:bodyPr/>
          <a:lstStyle/>
          <a:p>
            <a:r>
              <a:rPr lang="en-US"/>
              <a:t>Department of CSE</a:t>
            </a:r>
          </a:p>
        </p:txBody>
      </p:sp>
      <p:sp>
        <p:nvSpPr>
          <p:cNvPr id="9" name="Slide Number Placeholder 8"/>
          <p:cNvSpPr>
            <a:spLocks noGrp="1"/>
          </p:cNvSpPr>
          <p:nvPr>
            <p:ph type="sldNum" sz="quarter" idx="12"/>
          </p:nvPr>
        </p:nvSpPr>
        <p:spPr/>
        <p:txBody>
          <a:bodyPr/>
          <a:lstStyle/>
          <a:p>
            <a:fld id="{7B28076C-CE04-4A00-BFAA-A90EA8355859}" type="slidenum">
              <a:rPr lang="en-US" smtClean="0"/>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latin typeface="Times New Roman" panose="02020603050405020304" pitchFamily="18" charset="0"/>
                <a:cs typeface="Times New Roman" panose="02020603050405020304" pitchFamily="18" charset="0"/>
              </a:rPr>
              <a:t>Result and Discussion:</a:t>
            </a:r>
            <a:endParaRPr lang="en-IN" dirty="0"/>
          </a:p>
        </p:txBody>
      </p:sp>
      <p:sp>
        <p:nvSpPr>
          <p:cNvPr id="8" name="Content Placeholder 2"/>
          <p:cNvSpPr>
            <a:spLocks noGrp="1"/>
          </p:cNvSpPr>
          <p:nvPr>
            <p:ph idx="1"/>
          </p:nvPr>
        </p:nvSpPr>
        <p:spPr/>
        <p:txBody>
          <a:bodyPr/>
          <a:lstStyle/>
          <a:p>
            <a:pPr marL="0" indent="0" algn="just">
              <a:lnSpc>
                <a:spcPct val="150000"/>
              </a:lnSpc>
              <a:buNone/>
            </a:pPr>
            <a:endParaRPr lang="en-US" sz="2800" dirty="0">
              <a:latin typeface="Arial" panose="020B0604020202020204" pitchFamily="34" charset="0"/>
              <a:cs typeface="Arial" panose="020B0604020202020204" pitchFamily="34" charset="0"/>
            </a:endParaRPr>
          </a:p>
          <a:p>
            <a:endParaRPr lang="en-US" dirty="0"/>
          </a:p>
        </p:txBody>
      </p:sp>
      <p:sp>
        <p:nvSpPr>
          <p:cNvPr id="4" name="Date Placeholder 3"/>
          <p:cNvSpPr>
            <a:spLocks noGrp="1"/>
          </p:cNvSpPr>
          <p:nvPr>
            <p:ph type="dt" sz="half" idx="10"/>
          </p:nvPr>
        </p:nvSpPr>
        <p:spPr/>
        <p:txBody>
          <a:bodyPr/>
          <a:lstStyle/>
          <a:p>
            <a:fld id="{8F63D9BA-E944-4EEB-82B1-BBF415F82748}" type="datetime1">
              <a:rPr lang="en-IN" smtClean="0"/>
              <a:t>09-11-2021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t>40</a:t>
            </a:fld>
            <a:endParaRPr lang="en-US"/>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b="11179"/>
          <a:stretch/>
        </p:blipFill>
        <p:spPr>
          <a:xfrm>
            <a:off x="850006" y="1690688"/>
            <a:ext cx="9132194" cy="4366786"/>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375" y="0"/>
            <a:ext cx="12054625" cy="4351338"/>
          </a:xfrm>
        </p:spPr>
      </p:pic>
      <p:sp>
        <p:nvSpPr>
          <p:cNvPr id="8" name="TextBox 7"/>
          <p:cNvSpPr txBox="1"/>
          <p:nvPr/>
        </p:nvSpPr>
        <p:spPr>
          <a:xfrm>
            <a:off x="137375" y="4413151"/>
            <a:ext cx="12247808" cy="2554545"/>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From the above picture mails are send successfully with attachments.</a:t>
            </a:r>
          </a:p>
          <a:p>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This process makes more efficient and we got the accurate results </a:t>
            </a:r>
          </a:p>
          <a:p>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Email automation is now a digital marketing staple, replacing the tedious task of manually sending emails to every customer with preconfigured workflows. You can specify what communication should be triggered in response to each customer’s behavior. This lets you map a variety of customer journeys and ensure optimum engagement with your brand.</a:t>
            </a:r>
            <a:endParaRPr lang="en-IN" sz="2000" dirty="0">
              <a:latin typeface="Times New Roman" panose="02020603050405020304" pitchFamily="18" charset="0"/>
              <a:cs typeface="Times New Roman" panose="02020603050405020304" pitchFamily="18" charset="0"/>
            </a:endParaRPr>
          </a:p>
        </p:txBody>
      </p:sp>
      <p:sp>
        <p:nvSpPr>
          <p:cNvPr id="9" name="Date Placeholder 8"/>
          <p:cNvSpPr>
            <a:spLocks noGrp="1"/>
          </p:cNvSpPr>
          <p:nvPr>
            <p:ph type="dt" sz="half" idx="10"/>
          </p:nvPr>
        </p:nvSpPr>
        <p:spPr/>
        <p:txBody>
          <a:bodyPr/>
          <a:lstStyle/>
          <a:p>
            <a:fld id="{CFF02A9D-A53B-4E4E-A9F5-A3B8643FA665}" type="datetime1">
              <a:rPr lang="en-IN" smtClean="0"/>
              <a:t>09-11-2021</a:t>
            </a:fld>
            <a:endParaRPr lang="en-IN"/>
          </a:p>
        </p:txBody>
      </p:sp>
      <p:sp>
        <p:nvSpPr>
          <p:cNvPr id="10" name="Footer Placeholder 9"/>
          <p:cNvSpPr>
            <a:spLocks noGrp="1"/>
          </p:cNvSpPr>
          <p:nvPr>
            <p:ph type="ftr" sz="quarter" idx="11"/>
          </p:nvPr>
        </p:nvSpPr>
        <p:spPr/>
        <p:txBody>
          <a:bodyPr/>
          <a:lstStyle/>
          <a:p>
            <a:r>
              <a:rPr lang="en-IN" smtClean="0"/>
              <a:t>Department of CSE</a:t>
            </a:r>
            <a:endParaRPr lang="en-IN"/>
          </a:p>
        </p:txBody>
      </p:sp>
      <p:sp>
        <p:nvSpPr>
          <p:cNvPr id="11" name="Slide Number Placeholder 10"/>
          <p:cNvSpPr>
            <a:spLocks noGrp="1"/>
          </p:cNvSpPr>
          <p:nvPr>
            <p:ph type="sldNum" sz="quarter" idx="12"/>
          </p:nvPr>
        </p:nvSpPr>
        <p:spPr/>
        <p:txBody>
          <a:bodyPr/>
          <a:lstStyle/>
          <a:p>
            <a:fld id="{ABFEEFD3-1491-4D02-90C8-9102ED4C869A}" type="slidenum">
              <a:rPr lang="en-IN" smtClean="0"/>
              <a:t>41</a:t>
            </a:fld>
            <a:endParaRPr lang="en-IN"/>
          </a:p>
        </p:txBody>
      </p:sp>
    </p:spTree>
    <p:extLst>
      <p:ext uri="{BB962C8B-B14F-4D97-AF65-F5344CB8AC3E}">
        <p14:creationId xmlns:p14="http://schemas.microsoft.com/office/powerpoint/2010/main" val="15144639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fontScale="90000"/>
          </a:bodyPr>
          <a:lstStyle/>
          <a:p>
            <a:pPr algn="l"/>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en-US" dirty="0">
                <a:solidFill>
                  <a:srgbClr val="C00000"/>
                </a:solidFill>
                <a:latin typeface="Times New Roman" panose="02020603050405020304" pitchFamily="18" charset="0"/>
                <a:cs typeface="Times New Roman" panose="02020603050405020304" pitchFamily="18" charset="0"/>
              </a:rPr>
              <a:t>Conclusion</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8" name="Content Placeholder 2"/>
          <p:cNvSpPr>
            <a:spLocks noGrp="1"/>
          </p:cNvSpPr>
          <p:nvPr>
            <p:ph idx="1"/>
          </p:nvPr>
        </p:nvSpPr>
        <p:spPr/>
        <p:txBody>
          <a:bodyPr>
            <a:normAutofit fontScale="40000" lnSpcReduction="20000"/>
          </a:bodyPr>
          <a:lstStyle/>
          <a:p>
            <a:pPr marL="0" indent="0">
              <a:lnSpc>
                <a:spcPct val="150000"/>
              </a:lnSpc>
              <a:buNone/>
            </a:pPr>
            <a:r>
              <a:rPr lang="en-US" sz="5000" u="sng" dirty="0" smtClean="0">
                <a:latin typeface="Times New Roman" panose="02020603050405020304" pitchFamily="18" charset="0"/>
                <a:cs typeface="Times New Roman" panose="02020603050405020304" pitchFamily="18" charset="0"/>
              </a:rPr>
              <a:t>Conclusion Statement of </a:t>
            </a:r>
            <a:r>
              <a:rPr lang="en-US" sz="5000" u="sng" dirty="0">
                <a:latin typeface="Times New Roman" panose="02020603050405020304" pitchFamily="18" charset="0"/>
                <a:cs typeface="Times New Roman" panose="02020603050405020304" pitchFamily="18" charset="0"/>
              </a:rPr>
              <a:t> </a:t>
            </a:r>
            <a:r>
              <a:rPr lang="en-US" sz="5000" u="sng" dirty="0" smtClean="0">
                <a:latin typeface="Times New Roman" panose="02020603050405020304" pitchFamily="18" charset="0"/>
                <a:cs typeface="Times New Roman" panose="02020603050405020304" pitchFamily="18" charset="0"/>
              </a:rPr>
              <a:t>the Project</a:t>
            </a:r>
          </a:p>
          <a:p>
            <a:pPr marL="0" indent="0">
              <a:lnSpc>
                <a:spcPct val="150000"/>
              </a:lnSpc>
              <a:buNone/>
            </a:pPr>
            <a:r>
              <a:rPr lang="en-US" sz="4200" dirty="0" smtClean="0">
                <a:latin typeface="Times New Roman" panose="02020603050405020304" pitchFamily="18" charset="0"/>
                <a:cs typeface="Times New Roman" panose="02020603050405020304" pitchFamily="18" charset="0"/>
              </a:rPr>
              <a:t>From</a:t>
            </a:r>
            <a:r>
              <a:rPr lang="en-US" sz="4200" dirty="0">
                <a:latin typeface="Times New Roman" panose="02020603050405020304" pitchFamily="18" charset="0"/>
                <a:cs typeface="Times New Roman" panose="02020603050405020304" pitchFamily="18" charset="0"/>
              </a:rPr>
              <a:t> this project </a:t>
            </a:r>
            <a:r>
              <a:rPr lang="en-US" sz="4200" dirty="0" smtClean="0">
                <a:latin typeface="Times New Roman" panose="02020603050405020304" pitchFamily="18" charset="0"/>
                <a:cs typeface="Times New Roman" panose="02020603050405020304" pitchFamily="18" charset="0"/>
              </a:rPr>
              <a:t>I</a:t>
            </a:r>
            <a:r>
              <a:rPr lang="en-US" sz="4200" dirty="0">
                <a:latin typeface="Times New Roman" panose="02020603050405020304" pitchFamily="18" charset="0"/>
                <a:cs typeface="Times New Roman" panose="02020603050405020304" pitchFamily="18" charset="0"/>
              </a:rPr>
              <a:t> get to know that Email automation very important for any other developments also</a:t>
            </a:r>
            <a:r>
              <a:rPr lang="en-US" sz="4200" dirty="0" smtClean="0">
                <a:latin typeface="Times New Roman" panose="02020603050405020304" pitchFamily="18" charset="0"/>
                <a:cs typeface="Times New Roman" panose="02020603050405020304" pitchFamily="18" charset="0"/>
              </a:rPr>
              <a:t>. At</a:t>
            </a:r>
            <a:r>
              <a:rPr lang="en-US" sz="4200" dirty="0">
                <a:latin typeface="Times New Roman" panose="02020603050405020304" pitchFamily="18" charset="0"/>
                <a:cs typeface="Times New Roman" panose="02020603050405020304" pitchFamily="18" charset="0"/>
              </a:rPr>
              <a:t> first we have to store the each person email id in Microsoft Excel and save it for further use</a:t>
            </a:r>
            <a:r>
              <a:rPr lang="en-US" sz="4200" dirty="0" smtClean="0">
                <a:latin typeface="Times New Roman" panose="02020603050405020304" pitchFamily="18" charset="0"/>
                <a:cs typeface="Times New Roman" panose="02020603050405020304" pitchFamily="18" charset="0"/>
              </a:rPr>
              <a:t>. We</a:t>
            </a:r>
            <a:r>
              <a:rPr lang="en-US" sz="4200" dirty="0">
                <a:latin typeface="Times New Roman" panose="02020603050405020304" pitchFamily="18" charset="0"/>
                <a:cs typeface="Times New Roman" panose="02020603050405020304" pitchFamily="18" charset="0"/>
              </a:rPr>
              <a:t> have to import MS-EXCEL VBO and Email SMTP-POP3 VOB into the Blue Prism</a:t>
            </a:r>
            <a:r>
              <a:rPr lang="en-US" sz="4200" dirty="0" smtClean="0">
                <a:latin typeface="Times New Roman" panose="02020603050405020304" pitchFamily="18" charset="0"/>
                <a:cs typeface="Times New Roman" panose="02020603050405020304" pitchFamily="18" charset="0"/>
              </a:rPr>
              <a:t>, and</a:t>
            </a:r>
            <a:r>
              <a:rPr lang="en-US" sz="4200" dirty="0">
                <a:latin typeface="Times New Roman" panose="02020603050405020304" pitchFamily="18" charset="0"/>
                <a:cs typeface="Times New Roman" panose="02020603050405020304" pitchFamily="18" charset="0"/>
              </a:rPr>
              <a:t> then create the process and then we have to give the following actions such as create instance</a:t>
            </a:r>
            <a:r>
              <a:rPr lang="en-US" sz="4200" dirty="0" smtClean="0">
                <a:latin typeface="Times New Roman" panose="02020603050405020304" pitchFamily="18" charset="0"/>
                <a:cs typeface="Times New Roman" panose="02020603050405020304" pitchFamily="18" charset="0"/>
              </a:rPr>
              <a:t>, opening</a:t>
            </a:r>
            <a:r>
              <a:rPr lang="en-US" sz="4200" dirty="0">
                <a:latin typeface="Times New Roman" panose="02020603050405020304" pitchFamily="18" charset="0"/>
                <a:cs typeface="Times New Roman" panose="02020603050405020304" pitchFamily="18" charset="0"/>
              </a:rPr>
              <a:t> excel file</a:t>
            </a:r>
            <a:r>
              <a:rPr lang="en-US" sz="4200" dirty="0" smtClean="0">
                <a:latin typeface="Times New Roman" panose="02020603050405020304" pitchFamily="18" charset="0"/>
                <a:cs typeface="Times New Roman" panose="02020603050405020304" pitchFamily="18" charset="0"/>
              </a:rPr>
              <a:t>, getting</a:t>
            </a:r>
            <a:r>
              <a:rPr lang="en-US" sz="4200" dirty="0">
                <a:latin typeface="Times New Roman" panose="02020603050405020304" pitchFamily="18" charset="0"/>
                <a:cs typeface="Times New Roman" panose="02020603050405020304" pitchFamily="18" charset="0"/>
              </a:rPr>
              <a:t> email id's</a:t>
            </a:r>
            <a:r>
              <a:rPr lang="en-US" sz="4200" dirty="0" smtClean="0">
                <a:latin typeface="Times New Roman" panose="02020603050405020304" pitchFamily="18" charset="0"/>
                <a:cs typeface="Times New Roman" panose="02020603050405020304" pitchFamily="18" charset="0"/>
              </a:rPr>
              <a:t>, closing  the</a:t>
            </a:r>
            <a:r>
              <a:rPr lang="en-US" sz="4200" dirty="0">
                <a:latin typeface="Times New Roman" panose="02020603050405020304" pitchFamily="18" charset="0"/>
                <a:cs typeface="Times New Roman" panose="02020603050405020304" pitchFamily="18" charset="0"/>
              </a:rPr>
              <a:t> excel file,Configuring Email,fetching the attachments and then sending the mails. Click on refresh button then click run button to run the </a:t>
            </a:r>
            <a:r>
              <a:rPr lang="en-US" sz="4200" dirty="0" smtClean="0">
                <a:latin typeface="Times New Roman" panose="02020603050405020304" pitchFamily="18" charset="0"/>
                <a:cs typeface="Times New Roman" panose="02020603050405020304" pitchFamily="18" charset="0"/>
              </a:rPr>
              <a:t>program. The</a:t>
            </a:r>
            <a:r>
              <a:rPr lang="en-US" sz="4200" dirty="0">
                <a:latin typeface="Times New Roman" panose="02020603050405020304" pitchFamily="18" charset="0"/>
                <a:cs typeface="Times New Roman" panose="02020603050405020304" pitchFamily="18" charset="0"/>
              </a:rPr>
              <a:t> resultant output will be emails sent with the </a:t>
            </a:r>
            <a:r>
              <a:rPr lang="en-US" sz="4200" dirty="0" smtClean="0">
                <a:latin typeface="Times New Roman" panose="02020603050405020304" pitchFamily="18" charset="0"/>
                <a:cs typeface="Times New Roman" panose="02020603050405020304" pitchFamily="18" charset="0"/>
              </a:rPr>
              <a:t>attachment</a:t>
            </a:r>
            <a:endParaRPr lang="en-US" sz="4200" dirty="0">
              <a:latin typeface="Times New Roman" panose="02020603050405020304" pitchFamily="18" charset="0"/>
              <a:cs typeface="Times New Roman" panose="02020603050405020304" pitchFamily="18" charset="0"/>
            </a:endParaRPr>
          </a:p>
          <a:p>
            <a:pPr marL="0" indent="0">
              <a:lnSpc>
                <a:spcPct val="150000"/>
              </a:lnSpc>
              <a:buNone/>
            </a:pPr>
            <a:r>
              <a:rPr lang="en-US" sz="5100" u="sng" dirty="0" smtClean="0">
                <a:latin typeface="Times New Roman" panose="02020603050405020304" pitchFamily="18" charset="0"/>
                <a:cs typeface="Times New Roman" panose="02020603050405020304" pitchFamily="18" charset="0"/>
              </a:rPr>
              <a:t>Future Scope</a:t>
            </a:r>
            <a:r>
              <a:rPr lang="en-US" sz="5100" dirty="0" smtClean="0">
                <a:latin typeface="Times New Roman" panose="02020603050405020304" pitchFamily="18" charset="0"/>
                <a:cs typeface="Times New Roman" panose="02020603050405020304" pitchFamily="18" charset="0"/>
              </a:rPr>
              <a:t>:</a:t>
            </a:r>
          </a:p>
          <a:p>
            <a:pPr marL="0" indent="0">
              <a:lnSpc>
                <a:spcPct val="150000"/>
              </a:lnSpc>
              <a:buNone/>
            </a:pPr>
            <a:r>
              <a:rPr lang="en-US" sz="4200" dirty="0" smtClean="0"/>
              <a:t>In</a:t>
            </a:r>
            <a:r>
              <a:rPr lang="en-US" sz="4200" dirty="0"/>
              <a:t> future there will be many development takes place under this email automation.Email marketing can be further develop by this technique.this email is the top  tool used by 90 % of the population.</a:t>
            </a:r>
            <a:endParaRPr lang="en-US" sz="4200" dirty="0" smtClean="0">
              <a:cs typeface="Arial" panose="020B0604020202020204" pitchFamily="34" charset="0"/>
            </a:endParaRPr>
          </a:p>
          <a:p>
            <a:pPr>
              <a:lnSpc>
                <a:spcPct val="150000"/>
              </a:lnSpc>
            </a:pPr>
            <a:endParaRPr lang="en-US" sz="5000" dirty="0" smtClean="0">
              <a:cs typeface="Arial" panose="020B0604020202020204" pitchFamily="34" charset="0"/>
            </a:endParaRPr>
          </a:p>
          <a:p>
            <a:pPr>
              <a:lnSpc>
                <a:spcPct val="150000"/>
              </a:lnSpc>
            </a:pPr>
            <a:endParaRPr lang="en-US" sz="5000" dirty="0" smtClean="0">
              <a:cs typeface="Arial" panose="020B0604020202020204" pitchFamily="34" charset="0"/>
            </a:endParaRPr>
          </a:p>
          <a:p>
            <a:pPr>
              <a:lnSpc>
                <a:spcPct val="150000"/>
              </a:lnSpc>
            </a:pPr>
            <a:endParaRPr lang="en-US" sz="5000" dirty="0">
              <a:cs typeface="Arial" panose="020B0604020202020204" pitchFamily="34" charset="0"/>
            </a:endParaRPr>
          </a:p>
          <a:p>
            <a:endParaRPr lang="en-US" dirty="0"/>
          </a:p>
        </p:txBody>
      </p:sp>
      <p:sp>
        <p:nvSpPr>
          <p:cNvPr id="4" name="Date Placeholder 3"/>
          <p:cNvSpPr>
            <a:spLocks noGrp="1"/>
          </p:cNvSpPr>
          <p:nvPr>
            <p:ph type="dt" sz="half" idx="10"/>
          </p:nvPr>
        </p:nvSpPr>
        <p:spPr/>
        <p:txBody>
          <a:bodyPr/>
          <a:lstStyle/>
          <a:p>
            <a:fld id="{072BC5C1-98AC-41E2-A307-41E402E30D97}" type="datetime1">
              <a:rPr lang="en-IN" smtClean="0"/>
              <a:t>09-11-2021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B681F7-521A-43B8-AA22-A0B7729CA6D2}" type="datetime1">
              <a:rPr lang="en-IN" smtClean="0"/>
              <a:t>09-11-2021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t>43</a:t>
            </a:fld>
            <a:endParaRPr lang="en-US"/>
          </a:p>
        </p:txBody>
      </p:sp>
      <p:sp>
        <p:nvSpPr>
          <p:cNvPr id="7" name="Title 1"/>
          <p:cNvSpPr txBox="1"/>
          <p:nvPr/>
        </p:nvSpPr>
        <p:spPr>
          <a:xfrm>
            <a:off x="0" y="0"/>
            <a:ext cx="822960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4000" dirty="0">
              <a:solidFill>
                <a:srgbClr val="C00000"/>
              </a:solidFill>
              <a:latin typeface="Arial" panose="020B0604020202020204" pitchFamily="34" charset="0"/>
              <a:cs typeface="Arial" panose="020B0604020202020204" pitchFamily="34" charset="0"/>
            </a:endParaRPr>
          </a:p>
          <a:p>
            <a:pPr algn="l"/>
            <a:r>
              <a:rPr lang="en-US" sz="4000" dirty="0">
                <a:solidFill>
                  <a:srgbClr val="C00000"/>
                </a:solidFill>
                <a:latin typeface="Times New Roman" panose="02020603050405020304" pitchFamily="18" charset="0"/>
                <a:cs typeface="Times New Roman" panose="02020603050405020304" pitchFamily="18" charset="0"/>
              </a:rPr>
              <a:t>References</a:t>
            </a:r>
            <a:r>
              <a:rPr lang="en-US" sz="4000" dirty="0">
                <a:latin typeface="Times New Roman" panose="02020603050405020304" pitchFamily="18" charset="0"/>
                <a:cs typeface="Times New Roman" panose="02020603050405020304" pitchFamily="18" charset="0"/>
              </a:rPr>
              <a:t/>
            </a:r>
            <a:br>
              <a:rPr lang="en-US" sz="4000" dirty="0">
                <a:latin typeface="Times New Roman" panose="02020603050405020304" pitchFamily="18"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0" y="618186"/>
            <a:ext cx="12192000" cy="4062651"/>
          </a:xfrm>
          <a:prstGeom prst="rect">
            <a:avLst/>
          </a:prstGeom>
          <a:noFill/>
        </p:spPr>
        <p:txBody>
          <a:bodyPr wrap="square" rtlCol="0">
            <a:spAutoFit/>
          </a:bodyPr>
          <a:lstStyle/>
          <a:p>
            <a:endParaRPr lang="en-IN" dirty="0" smtClean="0"/>
          </a:p>
          <a:p>
            <a:pPr marL="342900" indent="-342900">
              <a:buFont typeface="+mj-lt"/>
              <a:buAutoNum type="arabicPeriod"/>
            </a:pPr>
            <a:r>
              <a:rPr lang="en-IN" sz="2000" dirty="0" smtClean="0">
                <a:latin typeface="Times New Roman" panose="02020603050405020304" pitchFamily="18" charset="0"/>
                <a:cs typeface="Times New Roman" panose="02020603050405020304" pitchFamily="18" charset="0"/>
              </a:rPr>
              <a:t>M</a:t>
            </a:r>
            <a:r>
              <a:rPr lang="en-IN" sz="2000" dirty="0">
                <a:latin typeface="Times New Roman" panose="02020603050405020304" pitchFamily="18" charset="0"/>
                <a:cs typeface="Times New Roman" panose="02020603050405020304" pitchFamily="18" charset="0"/>
              </a:rPr>
              <a:t>. Lacity, L. P. Willcocks, &amp; A. Craig.Robotic process automation at Telefonica </a:t>
            </a:r>
            <a:r>
              <a:rPr lang="en-IN" sz="2000" dirty="0" smtClean="0">
                <a:latin typeface="Times New Roman" panose="02020603050405020304" pitchFamily="18" charset="0"/>
                <a:cs typeface="Times New Roman" panose="02020603050405020304" pitchFamily="18" charset="0"/>
              </a:rPr>
              <a:t>O2.The </a:t>
            </a:r>
            <a:r>
              <a:rPr lang="en-IN" sz="2000" dirty="0">
                <a:latin typeface="Times New Roman" panose="02020603050405020304" pitchFamily="18" charset="0"/>
                <a:cs typeface="Times New Roman" panose="02020603050405020304" pitchFamily="18" charset="0"/>
              </a:rPr>
              <a:t>Outsourcing Unit Working Research Paper Series, </a:t>
            </a:r>
            <a:r>
              <a:rPr lang="en-IN" sz="2000" dirty="0" smtClean="0">
                <a:latin typeface="Times New Roman" panose="02020603050405020304" pitchFamily="18" charset="0"/>
                <a:cs typeface="Times New Roman" panose="02020603050405020304" pitchFamily="18" charset="0"/>
              </a:rPr>
              <a:t>2015</a:t>
            </a:r>
          </a:p>
          <a:p>
            <a:pPr marL="342900" indent="-342900">
              <a:buFont typeface="+mj-lt"/>
              <a:buAutoNum type="arabicPeriod"/>
            </a:pPr>
            <a:endParaRPr lang="en-IN" sz="20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IN" sz="2000" dirty="0" smtClean="0">
                <a:latin typeface="Times New Roman" panose="02020603050405020304" pitchFamily="18" charset="0"/>
                <a:cs typeface="Times New Roman" panose="02020603050405020304" pitchFamily="18" charset="0"/>
              </a:rPr>
              <a:t>IRPA</a:t>
            </a:r>
            <a:r>
              <a:rPr lang="en-IN" sz="2000" dirty="0">
                <a:latin typeface="Times New Roman" panose="02020603050405020304" pitchFamily="18" charset="0"/>
                <a:cs typeface="Times New Roman" panose="02020603050405020304" pitchFamily="18" charset="0"/>
              </a:rPr>
              <a:t>, “Introduction To Robotic Process Automation,” tech. rep., 2015. </a:t>
            </a:r>
            <a:endParaRPr lang="en-IN" sz="20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sz="20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IN" sz="2000" dirty="0" smtClean="0">
                <a:latin typeface="Times New Roman" panose="02020603050405020304" pitchFamily="18" charset="0"/>
                <a:cs typeface="Times New Roman" panose="02020603050405020304" pitchFamily="18" charset="0"/>
              </a:rPr>
              <a:t>H</a:t>
            </a:r>
            <a:r>
              <a:rPr lang="en-IN" sz="2000" dirty="0">
                <a:latin typeface="Times New Roman" panose="02020603050405020304" pitchFamily="18" charset="0"/>
                <a:cs typeface="Times New Roman" panose="02020603050405020304" pitchFamily="18" charset="0"/>
              </a:rPr>
              <a:t>. P. Fung "Criteria, use cases and effects of information technology process automation (ITPA)." Advances in Robotics &amp; Automation 3 (2014</a:t>
            </a:r>
            <a:r>
              <a:rPr lang="en-IN" sz="2000"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IN" sz="20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IN" sz="2000" dirty="0" smtClean="0">
                <a:latin typeface="Times New Roman" panose="02020603050405020304" pitchFamily="18" charset="0"/>
                <a:cs typeface="Times New Roman" panose="02020603050405020304" pitchFamily="18" charset="0"/>
              </a:rPr>
              <a:t>Dana </a:t>
            </a:r>
            <a:r>
              <a:rPr lang="en-IN" sz="2000" dirty="0">
                <a:latin typeface="Times New Roman" panose="02020603050405020304" pitchFamily="18" charset="0"/>
                <a:cs typeface="Times New Roman" panose="02020603050405020304" pitchFamily="18" charset="0"/>
              </a:rPr>
              <a:t>Nau, Malik Ghallab, and Paolo Traverso Automated Planning: Theory &amp; Practice. Morgan Kaufmann, 2014</a:t>
            </a:r>
            <a:r>
              <a:rPr lang="en-IN" sz="2000"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IN" sz="20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M. Barrett, E. Oborn, W. J. Orlikowsk</a:t>
            </a:r>
            <a:r>
              <a:rPr lang="en-IN" sz="2000" dirty="0" smtClean="0">
                <a:latin typeface="Times New Roman" panose="02020603050405020304" pitchFamily="18" charset="0"/>
                <a:cs typeface="Times New Roman" panose="02020603050405020304" pitchFamily="18" charset="0"/>
              </a:rPr>
              <a:t>i, </a:t>
            </a:r>
            <a:r>
              <a:rPr lang="en-IN" sz="2000" dirty="0">
                <a:latin typeface="Times New Roman" panose="02020603050405020304" pitchFamily="18" charset="0"/>
                <a:cs typeface="Times New Roman" panose="02020603050405020304" pitchFamily="18" charset="0"/>
              </a:rPr>
              <a:t>and J. Yates, “Reconfiguring 4Relations: Robotic Innovations in Pharmacy Work ,” Organ. Sci., vol. 23, pp. 1448– 1466, 2012.</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C00000"/>
                </a:solidFill>
                <a:latin typeface="Times New Roman" panose="02020603050405020304" pitchFamily="18" charset="0"/>
                <a:cs typeface="Times New Roman" panose="02020603050405020304" pitchFamily="18" charset="0"/>
                <a:sym typeface="+mn-ea"/>
              </a:rPr>
              <a:t>Objectives</a:t>
            </a:r>
            <a:endParaRPr lang="en-IN" dirty="0"/>
          </a:p>
        </p:txBody>
      </p:sp>
      <p:sp>
        <p:nvSpPr>
          <p:cNvPr id="11" name="Content Placeholder 2"/>
          <p:cNvSpPr>
            <a:spLocks noGrp="1"/>
          </p:cNvSpPr>
          <p:nvPr>
            <p:ph idx="1"/>
          </p:nvPr>
        </p:nvSpPr>
        <p:spPr>
          <a:xfrm>
            <a:off x="735169" y="1847850"/>
            <a:ext cx="10515600" cy="4351338"/>
          </a:xfrm>
        </p:spPr>
        <p:txBody>
          <a:bodyPr>
            <a:normAutofit/>
          </a:bodyPr>
          <a:lstStyle/>
          <a:p>
            <a:pPr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Gain </a:t>
            </a:r>
            <a:r>
              <a:rPr lang="en-US" sz="2400" dirty="0">
                <a:latin typeface="Times New Roman" panose="02020603050405020304" pitchFamily="18" charset="0"/>
                <a:cs typeface="Times New Roman" panose="02020603050405020304" pitchFamily="18" charset="0"/>
              </a:rPr>
              <a:t>insights into building blocks of blue prism </a:t>
            </a:r>
            <a:r>
              <a:rPr lang="en-US" sz="2400" dirty="0" smtClean="0">
                <a:latin typeface="Times New Roman" panose="02020603050405020304" pitchFamily="18" charset="0"/>
                <a:cs typeface="Times New Roman" panose="02020603050405020304" pitchFamily="18" charset="0"/>
              </a:rPr>
              <a:t>automation.</a:t>
            </a:r>
          </a:p>
          <a:p>
            <a:pPr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Importing </a:t>
            </a:r>
            <a:r>
              <a:rPr lang="en-US" sz="2400" dirty="0">
                <a:latin typeface="Times New Roman" panose="02020603050405020304" pitchFamily="18" charset="0"/>
                <a:cs typeface="Times New Roman" panose="02020603050405020304" pitchFamily="18" charset="0"/>
              </a:rPr>
              <a:t>MS Excel VBO (Visual Basic for Applications) in Blue Prism.</a:t>
            </a:r>
          </a:p>
          <a:p>
            <a:pPr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Importing </a:t>
            </a:r>
            <a:r>
              <a:rPr lang="en-US" sz="2400" dirty="0">
                <a:latin typeface="Times New Roman" panose="02020603050405020304" pitchFamily="18" charset="0"/>
                <a:cs typeface="Times New Roman" panose="02020603050405020304" pitchFamily="18" charset="0"/>
              </a:rPr>
              <a:t>Email VBO (Visual Basic for Applications) in Blue Prism.</a:t>
            </a:r>
          </a:p>
          <a:p>
            <a:pPr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Tuning </a:t>
            </a:r>
            <a:r>
              <a:rPr lang="en-US" sz="2400" dirty="0">
                <a:latin typeface="Times New Roman" panose="02020603050405020304" pitchFamily="18" charset="0"/>
                <a:cs typeface="Times New Roman" panose="02020603050405020304" pitchFamily="18" charset="0"/>
              </a:rPr>
              <a:t>Process Studio with specific needs.</a:t>
            </a:r>
          </a:p>
          <a:p>
            <a:pPr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Working </a:t>
            </a:r>
            <a:r>
              <a:rPr lang="en-US" sz="2400" dirty="0">
                <a:latin typeface="Times New Roman" panose="02020603050405020304" pitchFamily="18" charset="0"/>
                <a:cs typeface="Times New Roman" panose="02020603050405020304" pitchFamily="18" charset="0"/>
              </a:rPr>
              <a:t>with different stages in the Process studio.</a:t>
            </a:r>
          </a:p>
          <a:p>
            <a:pPr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Building </a:t>
            </a:r>
            <a:r>
              <a:rPr lang="en-US" sz="2400" dirty="0">
                <a:latin typeface="Times New Roman" panose="02020603050405020304" pitchFamily="18" charset="0"/>
                <a:cs typeface="Times New Roman" panose="02020603050405020304" pitchFamily="18" charset="0"/>
              </a:rPr>
              <a:t>a bot to automatically send mails with attachments to a list of people.</a:t>
            </a:r>
          </a:p>
        </p:txBody>
      </p:sp>
      <p:sp>
        <p:nvSpPr>
          <p:cNvPr id="7" name="Date Placeholder 6"/>
          <p:cNvSpPr>
            <a:spLocks noGrp="1"/>
          </p:cNvSpPr>
          <p:nvPr>
            <p:ph type="dt" sz="half" idx="10"/>
          </p:nvPr>
        </p:nvSpPr>
        <p:spPr/>
        <p:txBody>
          <a:bodyPr/>
          <a:lstStyle/>
          <a:p>
            <a:fld id="{57EEC289-D102-4D80-A533-9A67ACFCB7F1}" type="datetime1">
              <a:rPr lang="en-IN" smtClean="0"/>
              <a:t>09-11-2021</a:t>
            </a:fld>
            <a:endParaRPr lang="en-US"/>
          </a:p>
        </p:txBody>
      </p:sp>
      <p:sp>
        <p:nvSpPr>
          <p:cNvPr id="8" name="Footer Placeholder 7"/>
          <p:cNvSpPr>
            <a:spLocks noGrp="1"/>
          </p:cNvSpPr>
          <p:nvPr>
            <p:ph type="ftr" sz="quarter" idx="11"/>
          </p:nvPr>
        </p:nvSpPr>
        <p:spPr/>
        <p:txBody>
          <a:bodyPr/>
          <a:lstStyle/>
          <a:p>
            <a:r>
              <a:rPr lang="en-US"/>
              <a:t>Department of CSE</a:t>
            </a:r>
          </a:p>
        </p:txBody>
      </p:sp>
      <p:sp>
        <p:nvSpPr>
          <p:cNvPr id="9" name="Slide Number Placeholder 8"/>
          <p:cNvSpPr>
            <a:spLocks noGrp="1"/>
          </p:cNvSpPr>
          <p:nvPr>
            <p:ph type="sldNum" sz="quarter" idx="12"/>
          </p:nvPr>
        </p:nvSpPr>
        <p:spPr/>
        <p:txBody>
          <a:bodyPr/>
          <a:lstStyle/>
          <a:p>
            <a:fld id="{7B28076C-CE04-4A00-BFAA-A90EA8355859}" type="slidenum">
              <a:rPr lang="en-US" smtClean="0"/>
              <a:t>5</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C00000"/>
                </a:solidFill>
                <a:latin typeface="Times New Roman" panose="02020603050405020304" pitchFamily="18" charset="0"/>
                <a:cs typeface="Times New Roman" panose="02020603050405020304" pitchFamily="18" charset="0"/>
              </a:rPr>
              <a:t>SCOPE OF  RPA(</a:t>
            </a:r>
            <a:r>
              <a:rPr lang="en-IN" sz="4000" dirty="0">
                <a:solidFill>
                  <a:srgbClr val="C00000"/>
                </a:solidFill>
                <a:latin typeface="Times New Roman" panose="02020603050405020304" pitchFamily="18" charset="0"/>
                <a:cs typeface="Times New Roman" panose="02020603050405020304" pitchFamily="18" charset="0"/>
              </a:rPr>
              <a:t>Robotic process automation)</a:t>
            </a:r>
            <a:r>
              <a:rPr lang="en-US" sz="4000" dirty="0" smtClean="0">
                <a:solidFill>
                  <a:srgbClr val="C00000"/>
                </a:solidFill>
                <a:latin typeface="Times New Roman" panose="02020603050405020304" pitchFamily="18" charset="0"/>
                <a:cs typeface="Times New Roman" panose="02020603050405020304" pitchFamily="18" charset="0"/>
              </a:rPr>
              <a:t>:</a:t>
            </a:r>
            <a:endParaRPr lang="en-IN" sz="40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690688"/>
            <a:ext cx="10515600" cy="4351338"/>
          </a:xfrm>
        </p:spPr>
        <p:txBody>
          <a:bodyPr/>
          <a:lstStyle/>
          <a:p>
            <a:pPr algn="just"/>
            <a:r>
              <a:rPr lang="en-US" sz="2400" dirty="0" smtClean="0">
                <a:latin typeface="Times New Roman" panose="02020603050405020304" pitchFamily="18" charset="0"/>
                <a:cs typeface="Times New Roman" panose="02020603050405020304" pitchFamily="18" charset="0"/>
              </a:rPr>
              <a:t>RPA </a:t>
            </a:r>
            <a:r>
              <a:rPr lang="en-US" sz="2400" dirty="0">
                <a:latin typeface="Times New Roman" panose="02020603050405020304" pitchFamily="18" charset="0"/>
                <a:cs typeface="Times New Roman" panose="02020603050405020304" pitchFamily="18" charset="0"/>
              </a:rPr>
              <a:t>has provided an excellent solution for organizations to replace repetitive, mundane, rule-based processes with software bots. </a:t>
            </a: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is now helping organizations who were looking to increase their workflow accuracy and efficiency. First, RPA was widely adopted in the IT sector</a:t>
            </a:r>
            <a:r>
              <a:rPr lang="en-US" sz="2400" dirty="0" smtClean="0">
                <a:latin typeface="Times New Roman" panose="02020603050405020304" pitchFamily="18" charset="0"/>
                <a:cs typeface="Times New Roman" panose="02020603050405020304" pitchFamily="18" charset="0"/>
              </a:rPr>
              <a:t>.</a:t>
            </a:r>
          </a:p>
        </p:txBody>
      </p:sp>
      <p:sp>
        <p:nvSpPr>
          <p:cNvPr id="4" name="Date Placeholder 3"/>
          <p:cNvSpPr>
            <a:spLocks noGrp="1"/>
          </p:cNvSpPr>
          <p:nvPr>
            <p:ph type="dt" sz="half" idx="10"/>
          </p:nvPr>
        </p:nvSpPr>
        <p:spPr/>
        <p:txBody>
          <a:bodyPr/>
          <a:lstStyle/>
          <a:p>
            <a:fld id="{7FBEAD1E-E586-43BB-B0E5-640025AC5425}" type="datetime1">
              <a:rPr lang="en-IN" smtClean="0"/>
              <a:t>09-11-2021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latin typeface="Times New Roman" panose="02020603050405020304" pitchFamily="18" charset="0"/>
                <a:cs typeface="Times New Roman" panose="02020603050405020304" pitchFamily="18" charset="0"/>
              </a:rPr>
              <a:t>System Architecture / Ideation Map</a:t>
            </a:r>
            <a:endParaRPr lang="en-IN" dirty="0"/>
          </a:p>
        </p:txBody>
      </p:sp>
      <p:sp>
        <p:nvSpPr>
          <p:cNvPr id="4" name="Date Placeholder 3"/>
          <p:cNvSpPr>
            <a:spLocks noGrp="1"/>
          </p:cNvSpPr>
          <p:nvPr>
            <p:ph type="dt" sz="half" idx="10"/>
          </p:nvPr>
        </p:nvSpPr>
        <p:spPr/>
        <p:txBody>
          <a:bodyPr/>
          <a:lstStyle/>
          <a:p>
            <a:fld id="{8A159C3E-BE39-44EF-ADFF-0D8FB3931DC0}" type="datetime1">
              <a:rPr lang="en-IN" smtClean="0"/>
              <a:t>09-11-2021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t>7</a:t>
            </a:fld>
            <a:endParaRPr lang="en-US"/>
          </a:p>
        </p:txBody>
      </p:sp>
      <p:pic>
        <p:nvPicPr>
          <p:cNvPr id="9" name="Content Placeholder 8"/>
          <p:cNvPicPr>
            <a:picLocks noGrp="1" noChangeAspect="1"/>
          </p:cNvPicPr>
          <p:nvPr>
            <p:ph idx="1"/>
          </p:nvPr>
        </p:nvPicPr>
        <p:blipFill>
          <a:blip r:embed="rId3"/>
          <a:stretch>
            <a:fillRect/>
          </a:stretch>
        </p:blipFill>
        <p:spPr>
          <a:xfrm>
            <a:off x="838200" y="1690688"/>
            <a:ext cx="10515600" cy="4349504"/>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4713" y="167426"/>
            <a:ext cx="10515600" cy="6053070"/>
          </a:xfrm>
        </p:spPr>
        <p:txBody>
          <a:bodyPr>
            <a:normAutofit lnSpcReduction="10000"/>
          </a:bodyPr>
          <a:lstStyle/>
          <a:p>
            <a:pPr>
              <a:buNone/>
            </a:pPr>
            <a:r>
              <a:rPr lang="en-US" u="sng" dirty="0" smtClean="0">
                <a:latin typeface="Times New Roman" panose="02020603050405020304" pitchFamily="18" charset="0"/>
                <a:cs typeface="Times New Roman" panose="02020603050405020304" pitchFamily="18" charset="0"/>
              </a:rPr>
              <a:t>HARDWARE </a:t>
            </a:r>
            <a:r>
              <a:rPr lang="en-US" u="sng" dirty="0">
                <a:latin typeface="Times New Roman" panose="02020603050405020304" pitchFamily="18" charset="0"/>
                <a:cs typeface="Times New Roman" panose="02020603050405020304" pitchFamily="18" charset="0"/>
              </a:rPr>
              <a:t>REQUIREMENTS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buNone/>
            </a:pPr>
            <a:r>
              <a:rPr lang="en-US" sz="2400" dirty="0">
                <a:latin typeface="Times New Roman" panose="02020603050405020304" pitchFamily="18" charset="0"/>
                <a:cs typeface="Times New Roman" panose="02020603050405020304" pitchFamily="18" charset="0"/>
              </a:rPr>
              <a:t>The following are the Hardware Requirements of the project</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Internet connection to download and activate</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Administration access to install and run Blue Prism</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 Minimum 10GB free disk space</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Windows 8.1 or 10 (64-bit version only) OR Cloud: Get started free, *Cloud </a:t>
            </a:r>
            <a:r>
              <a:rPr lang="en-US" sz="2400" dirty="0" smtClean="0">
                <a:latin typeface="Times New Roman" panose="02020603050405020304" pitchFamily="18" charset="0"/>
                <a:cs typeface="Times New Roman" panose="02020603050405020304" pitchFamily="18" charset="0"/>
              </a:rPr>
              <a:t>account required. Minimum </a:t>
            </a:r>
            <a:r>
              <a:rPr lang="en-US" sz="2400" dirty="0">
                <a:latin typeface="Times New Roman" panose="02020603050405020304" pitchFamily="18" charset="0"/>
                <a:cs typeface="Times New Roman" panose="02020603050405020304" pitchFamily="18" charset="0"/>
              </a:rPr>
              <a:t>System Requirements To run Office Excel 2013, your </a:t>
            </a:r>
            <a:r>
              <a:rPr lang="en-US" sz="2400" dirty="0" smtClean="0">
                <a:latin typeface="Times New Roman" panose="02020603050405020304" pitchFamily="18" charset="0"/>
                <a:cs typeface="Times New Roman" panose="02020603050405020304" pitchFamily="18" charset="0"/>
              </a:rPr>
              <a:t>computer </a:t>
            </a:r>
            <a:r>
              <a:rPr lang="en-US" sz="2400" dirty="0">
                <a:latin typeface="Times New Roman" panose="02020603050405020304" pitchFamily="18" charset="0"/>
                <a:cs typeface="Times New Roman" panose="02020603050405020304" pitchFamily="18" charset="0"/>
              </a:rPr>
              <a:t>needs meet</a:t>
            </a:r>
            <a:r>
              <a:rPr lang="en-US" sz="2400" dirty="0" smtClean="0">
                <a:latin typeface="Times New Roman" panose="02020603050405020304" pitchFamily="18" charset="0"/>
                <a:cs typeface="Times New Roman" panose="02020603050405020304" pitchFamily="18" charset="0"/>
              </a:rPr>
              <a:t>.</a:t>
            </a:r>
          </a:p>
          <a:p>
            <a:pPr marL="0" indent="0">
              <a:buNone/>
            </a:pPr>
            <a:r>
              <a:rPr lang="en-US" sz="2400" dirty="0">
                <a:latin typeface="Times New Roman" panose="02020603050405020304" pitchFamily="18" charset="0"/>
                <a:cs typeface="Times New Roman" panose="02020603050405020304" pitchFamily="18" charset="0"/>
              </a:rPr>
              <a:t>The following minimum hardware requirements:</a:t>
            </a:r>
          </a:p>
          <a:p>
            <a:pPr marL="0" indent="0">
              <a:buNone/>
            </a:pP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500 megahertz (MHz)</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256 megabytes (MB) RAM</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 1.5 gigabytes (GB) available space</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1024x768 or higher resolution monitor</a:t>
            </a: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010EB39-4E8E-4A69-86C7-4ECE9894B428}" type="datetime1">
              <a:rPr lang="en-IN" smtClean="0"/>
              <a:t>09-11-2021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81682"/>
            <a:ext cx="10515600" cy="4351338"/>
          </a:xfrm>
        </p:spPr>
        <p:txBody>
          <a:bodyPr/>
          <a:lstStyle/>
          <a:p>
            <a:pPr marL="0" indent="0">
              <a:buNone/>
            </a:pPr>
            <a:r>
              <a:rPr lang="en-US" sz="2400" u="sng" dirty="0">
                <a:latin typeface="Times New Roman" panose="02020603050405020304" pitchFamily="18" charset="0"/>
                <a:cs typeface="Times New Roman" panose="02020603050405020304" pitchFamily="18" charset="0"/>
              </a:rPr>
              <a:t>SOFTWARE REQUIREMENTS</a:t>
            </a:r>
            <a:r>
              <a:rPr lang="en-US" sz="2400" dirty="0" smtClean="0">
                <a:latin typeface="Times New Roman" panose="02020603050405020304" pitchFamily="18" charset="0"/>
                <a:cs typeface="Times New Roman" panose="02020603050405020304" pitchFamily="18" charset="0"/>
              </a:rPr>
              <a:t>:</a:t>
            </a:r>
          </a:p>
          <a:p>
            <a:pPr marL="0" indent="0">
              <a:buNone/>
            </a:pPr>
            <a:endParaRPr lang="en-US" sz="24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The following are the </a:t>
            </a:r>
            <a:r>
              <a:rPr lang="en-US" sz="2000" dirty="0" err="1">
                <a:latin typeface="Times New Roman" panose="02020603050405020304" pitchFamily="18" charset="0"/>
                <a:cs typeface="Times New Roman" panose="02020603050405020304" pitchFamily="18" charset="0"/>
              </a:rPr>
              <a:t>softwares</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required </a:t>
            </a:r>
            <a:r>
              <a:rPr lang="en-US" sz="2000" dirty="0">
                <a:latin typeface="Times New Roman" panose="02020603050405020304" pitchFamily="18" charset="0"/>
                <a:cs typeface="Times New Roman" panose="02020603050405020304" pitchFamily="18" charset="0"/>
              </a:rPr>
              <a:t>for the project</a:t>
            </a:r>
            <a:r>
              <a:rPr lang="en-US" sz="2000" dirty="0" smtClean="0">
                <a:latin typeface="Times New Roman" panose="02020603050405020304" pitchFamily="18" charset="0"/>
                <a:cs typeface="Times New Roman" panose="02020603050405020304" pitchFamily="18" charset="0"/>
              </a:rPr>
              <a:t>:</a:t>
            </a:r>
          </a:p>
          <a:p>
            <a:pPr marL="0" indent="0" algn="just">
              <a:buNone/>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dirty="0" smtClean="0">
                <a:latin typeface="Times New Roman" panose="02020603050405020304" pitchFamily="18" charset="0"/>
                <a:cs typeface="Times New Roman" panose="02020603050405020304" pitchFamily="18" charset="0"/>
              </a:rPr>
              <a:t>Blue </a:t>
            </a:r>
            <a:r>
              <a:rPr lang="en-US" sz="2000" dirty="0">
                <a:latin typeface="Times New Roman" panose="02020603050405020304" pitchFamily="18" charset="0"/>
                <a:cs typeface="Times New Roman" panose="02020603050405020304" pitchFamily="18" charset="0"/>
              </a:rPr>
              <a:t>Prism </a:t>
            </a:r>
            <a:r>
              <a:rPr lang="en-US" sz="2000" dirty="0" smtClean="0">
                <a:latin typeface="Times New Roman" panose="02020603050405020304" pitchFamily="18" charset="0"/>
                <a:cs typeface="Times New Roman" panose="02020603050405020304" pitchFamily="18" charset="0"/>
              </a:rPr>
              <a:t>software</a:t>
            </a: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dirty="0" smtClean="0">
                <a:latin typeface="Times New Roman" panose="02020603050405020304" pitchFamily="18" charset="0"/>
                <a:cs typeface="Times New Roman" panose="02020603050405020304" pitchFamily="18" charset="0"/>
              </a:rPr>
              <a:t>Microsoft </a:t>
            </a:r>
            <a:r>
              <a:rPr lang="en-US" sz="2000" dirty="0">
                <a:latin typeface="Times New Roman" panose="02020603050405020304" pitchFamily="18" charset="0"/>
                <a:cs typeface="Times New Roman" panose="02020603050405020304" pitchFamily="18" charset="0"/>
              </a:rPr>
              <a:t>Excel 2013</a:t>
            </a:r>
          </a:p>
          <a:p>
            <a:pPr marL="0" indent="0">
              <a:buNone/>
            </a:pPr>
            <a:endParaRPr lang="en-US" sz="2400" dirty="0"/>
          </a:p>
        </p:txBody>
      </p:sp>
      <p:sp>
        <p:nvSpPr>
          <p:cNvPr id="4" name="Date Placeholder 3"/>
          <p:cNvSpPr>
            <a:spLocks noGrp="1"/>
          </p:cNvSpPr>
          <p:nvPr>
            <p:ph type="dt" sz="half" idx="10"/>
          </p:nvPr>
        </p:nvSpPr>
        <p:spPr/>
        <p:txBody>
          <a:bodyPr/>
          <a:lstStyle/>
          <a:p>
            <a:fld id="{B715EFAC-7945-4331-9966-24BEC68AED81}" type="datetime1">
              <a:rPr lang="en-IN" smtClean="0"/>
              <a:t>09-11-2021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t>9</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748</TotalTime>
  <Words>1794</Words>
  <Application>Microsoft Office PowerPoint</Application>
  <PresentationFormat>Widescreen</PresentationFormat>
  <Paragraphs>311</Paragraphs>
  <Slides>43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Calibri Light</vt:lpstr>
      <vt:lpstr>Times New Roman</vt:lpstr>
      <vt:lpstr>Wingdings</vt:lpstr>
      <vt:lpstr>Office Theme</vt:lpstr>
      <vt:lpstr> </vt:lpstr>
      <vt:lpstr>Presentation Outline</vt:lpstr>
      <vt:lpstr>Course Certificate</vt:lpstr>
      <vt:lpstr>Introduction</vt:lpstr>
      <vt:lpstr>Objectives</vt:lpstr>
      <vt:lpstr>SCOPE OF  RPA(Robotic process automation):</vt:lpstr>
      <vt:lpstr>System Architecture / Ideation Map</vt:lpstr>
      <vt:lpstr>PowerPoint Presentation</vt:lpstr>
      <vt:lpstr>PowerPoint Presentation</vt:lpstr>
      <vt:lpstr>Constructions:</vt:lpstr>
      <vt:lpstr>PowerPoint Presentation</vt:lpstr>
      <vt:lpstr>Milestone 1: Importing VBOs  Step 1: MS Excel VBO (Import VBO file) File -&gt; Import -&gt; Browse -&gt; (C:\Program Files\Blue Prism Limited\Blue Prism Automate\VBO\BPA Object - MS Excel). Click Finish. </vt:lpstr>
      <vt:lpstr>Step 2: Email VBO (Import VBO file) File -&gt; Import -&gt; Browse -&gt; (C:\Program Files\Blue Prism Limited\Blue Prism Automate\VBO\BPA Object - Email). Click Finish</vt:lpstr>
      <vt:lpstr>Milestone 2: Configure the process  Step 1: Create a process  After launching the Blue Prism, Open Studio tab, right-click on process, and select Create process. </vt:lpstr>
      <vt:lpstr>Step 2: Create an action stage, select MS Excel VBO from Business object drop down, select Create instance action. Create Data Item as follows, • type = number,  • name =” handle”.  Go to output tab and drag it into Store In column,  click on 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Methodology:</vt:lpstr>
      <vt:lpstr>PowerPoint Presentation</vt:lpstr>
      <vt:lpstr>PowerPoint Presentation</vt:lpstr>
      <vt:lpstr>Result and Discussion:</vt:lpstr>
      <vt:lpstr>PowerPoint Presentation</vt:lpstr>
      <vt:lpstr> Conclusion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66</cp:revision>
  <dcterms:created xsi:type="dcterms:W3CDTF">2021-11-04T13:04:40Z</dcterms:created>
  <dcterms:modified xsi:type="dcterms:W3CDTF">2021-11-09T09:14:17Z</dcterms:modified>
</cp:coreProperties>
</file>